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1"/>
  </p:sldMasterIdLst>
  <p:notesMasterIdLst>
    <p:notesMasterId r:id="rId31"/>
  </p:notesMasterIdLst>
  <p:sldIdLst>
    <p:sldId id="757" r:id="rId2"/>
    <p:sldId id="551" r:id="rId3"/>
    <p:sldId id="266" r:id="rId4"/>
    <p:sldId id="267" r:id="rId5"/>
    <p:sldId id="284" r:id="rId6"/>
    <p:sldId id="285" r:id="rId7"/>
    <p:sldId id="374" r:id="rId8"/>
    <p:sldId id="375" r:id="rId9"/>
    <p:sldId id="376" r:id="rId10"/>
    <p:sldId id="383" r:id="rId11"/>
    <p:sldId id="421" r:id="rId12"/>
    <p:sldId id="764" r:id="rId13"/>
    <p:sldId id="422" r:id="rId14"/>
    <p:sldId id="427" r:id="rId15"/>
    <p:sldId id="428" r:id="rId16"/>
    <p:sldId id="431" r:id="rId17"/>
    <p:sldId id="758" r:id="rId18"/>
    <p:sldId id="759" r:id="rId19"/>
    <p:sldId id="432" r:id="rId20"/>
    <p:sldId id="433" r:id="rId21"/>
    <p:sldId id="760" r:id="rId22"/>
    <p:sldId id="761" r:id="rId23"/>
    <p:sldId id="436" r:id="rId24"/>
    <p:sldId id="437" r:id="rId25"/>
    <p:sldId id="439" r:id="rId26"/>
    <p:sldId id="440" r:id="rId27"/>
    <p:sldId id="441" r:id="rId28"/>
    <p:sldId id="763" r:id="rId29"/>
    <p:sldId id="756" r:id="rId3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7777"/>
    <a:srgbClr val="F74B4B"/>
    <a:srgbClr val="60DA8E"/>
    <a:srgbClr val="FF4747"/>
    <a:srgbClr val="F6B600"/>
    <a:srgbClr val="FFBF09"/>
    <a:srgbClr val="F7EF81"/>
    <a:srgbClr val="F1E113"/>
    <a:srgbClr val="DFDA00"/>
    <a:srgbClr val="4343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124F3B-BA2A-4E91-94A0-9952A5CFF265}" v="1" dt="2025-03-23T17:26:06.772"/>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903" autoAdjust="0"/>
    <p:restoredTop sz="94395" autoAdjust="0"/>
  </p:normalViewPr>
  <p:slideViewPr>
    <p:cSldViewPr snapToGrid="0">
      <p:cViewPr varScale="1">
        <p:scale>
          <a:sx n="103" d="100"/>
          <a:sy n="103" d="100"/>
        </p:scale>
        <p:origin x="63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350281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050219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13989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slide">
    <p:spTree>
      <p:nvGrpSpPr>
        <p:cNvPr id="1" name="Shape 8"/>
        <p:cNvGrpSpPr/>
        <p:nvPr/>
      </p:nvGrpSpPr>
      <p:grpSpPr>
        <a:xfrm>
          <a:off x="0" y="0"/>
          <a:ext cx="0" cy="0"/>
          <a:chOff x="0" y="0"/>
          <a:chExt cx="0" cy="0"/>
        </a:xfrm>
      </p:grpSpPr>
    </p:spTree>
    <p:extLst>
      <p:ext uri="{BB962C8B-B14F-4D97-AF65-F5344CB8AC3E}">
        <p14:creationId xmlns:p14="http://schemas.microsoft.com/office/powerpoint/2010/main" val="34603341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cSld name="2_Blank">
    <p:spTree>
      <p:nvGrpSpPr>
        <p:cNvPr id="1" name=""/>
        <p:cNvGrpSpPr/>
        <p:nvPr/>
      </p:nvGrpSpPr>
      <p:grpSpPr>
        <a:xfrm>
          <a:off x="0" y="0"/>
          <a:ext cx="0" cy="0"/>
          <a:chOff x="0" y="0"/>
          <a:chExt cx="0" cy="0"/>
        </a:xfrm>
      </p:grpSpPr>
      <p:pic>
        <p:nvPicPr>
          <p:cNvPr id="2" name="Picture 8">
            <a:extLst>
              <a:ext uri="{FF2B5EF4-FFF2-40B4-BE49-F238E27FC236}">
                <a16:creationId xmlns:a16="http://schemas.microsoft.com/office/drawing/2014/main" id="{5BDB8652-B99B-A9AF-809B-307274E15A2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4003993"/>
            <a:ext cx="9144000" cy="1139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B132A952-580D-E1DB-1B75-1C750F277F14}"/>
              </a:ext>
            </a:extLst>
          </p:cNvPr>
          <p:cNvSpPr/>
          <p:nvPr userDrawn="1"/>
        </p:nvSpPr>
        <p:spPr>
          <a:xfrm>
            <a:off x="0" y="0"/>
            <a:ext cx="9144000" cy="51435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pic>
        <p:nvPicPr>
          <p:cNvPr id="4" name="Picture 3" descr="A blue and green logo&#10;&#10;Description automatically generated">
            <a:extLst>
              <a:ext uri="{FF2B5EF4-FFF2-40B4-BE49-F238E27FC236}">
                <a16:creationId xmlns:a16="http://schemas.microsoft.com/office/drawing/2014/main" id="{007DDE42-13D3-9CEB-BF0C-E662B5A638D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71658" y="70644"/>
            <a:ext cx="945715" cy="623522"/>
          </a:xfrm>
          <a:prstGeom prst="rect">
            <a:avLst/>
          </a:prstGeom>
        </p:spPr>
      </p:pic>
      <p:cxnSp>
        <p:nvCxnSpPr>
          <p:cNvPr id="5" name="Straight Connector 4">
            <a:extLst>
              <a:ext uri="{FF2B5EF4-FFF2-40B4-BE49-F238E27FC236}">
                <a16:creationId xmlns:a16="http://schemas.microsoft.com/office/drawing/2014/main" id="{20D4EC11-0A05-706C-C86C-342A47D28826}"/>
              </a:ext>
            </a:extLst>
          </p:cNvPr>
          <p:cNvCxnSpPr/>
          <p:nvPr userDrawn="1"/>
        </p:nvCxnSpPr>
        <p:spPr>
          <a:xfrm>
            <a:off x="684069" y="666523"/>
            <a:ext cx="7886700"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6456A58-98D5-CFC2-259D-BF4C9BE646E0}"/>
              </a:ext>
            </a:extLst>
          </p:cNvPr>
          <p:cNvSpPr txBox="1"/>
          <p:nvPr userDrawn="1"/>
        </p:nvSpPr>
        <p:spPr>
          <a:xfrm>
            <a:off x="1425066" y="252925"/>
            <a:ext cx="6076262" cy="276999"/>
          </a:xfrm>
          <a:prstGeom prst="rect">
            <a:avLst/>
          </a:prstGeom>
          <a:noFill/>
        </p:spPr>
        <p:txBody>
          <a:bodyPr wrap="square" rtlCol="0">
            <a:spAutoFit/>
          </a:bodyPr>
          <a:lstStyle/>
          <a:p>
            <a:r>
              <a:rPr lang="en-US" sz="1200" b="1" i="0" dirty="0" err="1">
                <a:solidFill>
                  <a:srgbClr val="466DB0"/>
                </a:solidFill>
              </a:rPr>
              <a:t>Dự</a:t>
            </a:r>
            <a:r>
              <a:rPr lang="en-US" sz="1200" b="1" i="0" baseline="0" dirty="0">
                <a:solidFill>
                  <a:srgbClr val="466DB0"/>
                </a:solidFill>
              </a:rPr>
              <a:t> </a:t>
            </a:r>
            <a:r>
              <a:rPr lang="en-US" sz="1200" b="1" i="0" baseline="0" dirty="0" err="1">
                <a:solidFill>
                  <a:srgbClr val="466DB0"/>
                </a:solidFill>
              </a:rPr>
              <a:t>án</a:t>
            </a:r>
            <a:r>
              <a:rPr lang="en-US" sz="1200" b="1" i="0" baseline="0" dirty="0">
                <a:solidFill>
                  <a:srgbClr val="466DB0"/>
                </a:solidFill>
              </a:rPr>
              <a:t> </a:t>
            </a:r>
            <a:r>
              <a:rPr lang="en-US" sz="1200" b="1" i="0" baseline="0" dirty="0" err="1">
                <a:solidFill>
                  <a:srgbClr val="466DB0"/>
                </a:solidFill>
              </a:rPr>
              <a:t>Thúc</a:t>
            </a:r>
            <a:r>
              <a:rPr lang="en-US" sz="1200" b="1" i="0" baseline="0" dirty="0">
                <a:solidFill>
                  <a:srgbClr val="466DB0"/>
                </a:solidFill>
              </a:rPr>
              <a:t> </a:t>
            </a:r>
            <a:r>
              <a:rPr lang="en-US" sz="1200" b="1" i="0" baseline="0" dirty="0" err="1">
                <a:solidFill>
                  <a:srgbClr val="466DB0"/>
                </a:solidFill>
              </a:rPr>
              <a:t>đẩy</a:t>
            </a:r>
            <a:r>
              <a:rPr lang="en-US" sz="1200" b="1" i="0" baseline="0" dirty="0">
                <a:solidFill>
                  <a:srgbClr val="466DB0"/>
                </a:solidFill>
              </a:rPr>
              <a:t> </a:t>
            </a:r>
            <a:r>
              <a:rPr lang="en-US" sz="1200" b="1" i="0" baseline="0" dirty="0" err="1">
                <a:solidFill>
                  <a:srgbClr val="466DB0"/>
                </a:solidFill>
              </a:rPr>
              <a:t>Tiết</a:t>
            </a:r>
            <a:r>
              <a:rPr lang="en-US" sz="1200" b="1" i="0" baseline="0" dirty="0">
                <a:solidFill>
                  <a:srgbClr val="466DB0"/>
                </a:solidFill>
              </a:rPr>
              <a:t> </a:t>
            </a:r>
            <a:r>
              <a:rPr lang="en-US" sz="1200" b="1" i="0" baseline="0" dirty="0" err="1">
                <a:solidFill>
                  <a:srgbClr val="466DB0"/>
                </a:solidFill>
              </a:rPr>
              <a:t>kiệm</a:t>
            </a:r>
            <a:r>
              <a:rPr lang="en-US" sz="1200" b="1" i="0" baseline="0" dirty="0">
                <a:solidFill>
                  <a:srgbClr val="466DB0"/>
                </a:solidFill>
              </a:rPr>
              <a:t> </a:t>
            </a:r>
            <a:r>
              <a:rPr lang="en-US" sz="1200" b="1" i="0" baseline="0" dirty="0" err="1">
                <a:solidFill>
                  <a:srgbClr val="466DB0"/>
                </a:solidFill>
              </a:rPr>
              <a:t>năng</a:t>
            </a:r>
            <a:r>
              <a:rPr lang="en-US" sz="1200" b="1" i="0" baseline="0" dirty="0">
                <a:solidFill>
                  <a:srgbClr val="466DB0"/>
                </a:solidFill>
              </a:rPr>
              <a:t> </a:t>
            </a:r>
            <a:r>
              <a:rPr lang="en-US" sz="1200" b="1" i="0" baseline="0" dirty="0" err="1">
                <a:solidFill>
                  <a:srgbClr val="466DB0"/>
                </a:solidFill>
              </a:rPr>
              <a:t>lượng</a:t>
            </a:r>
            <a:r>
              <a:rPr lang="en-US" sz="1200" b="1" i="0" baseline="0" dirty="0">
                <a:solidFill>
                  <a:srgbClr val="466DB0"/>
                </a:solidFill>
              </a:rPr>
              <a:t> </a:t>
            </a:r>
            <a:r>
              <a:rPr lang="en-US" sz="1200" b="1" i="0" baseline="0" dirty="0" err="1">
                <a:solidFill>
                  <a:srgbClr val="466DB0"/>
                </a:solidFill>
              </a:rPr>
              <a:t>trong</a:t>
            </a:r>
            <a:r>
              <a:rPr lang="en-US" sz="1200" b="1" i="0" baseline="0" dirty="0">
                <a:solidFill>
                  <a:srgbClr val="466DB0"/>
                </a:solidFill>
              </a:rPr>
              <a:t> </a:t>
            </a:r>
            <a:r>
              <a:rPr lang="en-US" sz="1200" b="1" i="0" baseline="0" dirty="0" err="1">
                <a:solidFill>
                  <a:srgbClr val="466DB0"/>
                </a:solidFill>
              </a:rPr>
              <a:t>các</a:t>
            </a:r>
            <a:r>
              <a:rPr lang="en-US" sz="1200" b="1" i="0" baseline="0" dirty="0">
                <a:solidFill>
                  <a:srgbClr val="466DB0"/>
                </a:solidFill>
              </a:rPr>
              <a:t> </a:t>
            </a:r>
            <a:r>
              <a:rPr lang="en-US" sz="1200" b="1" i="0" baseline="0" dirty="0" err="1">
                <a:solidFill>
                  <a:srgbClr val="466DB0"/>
                </a:solidFill>
              </a:rPr>
              <a:t>ngành</a:t>
            </a:r>
            <a:r>
              <a:rPr lang="en-US" sz="1200" b="1" i="0" baseline="0" dirty="0">
                <a:solidFill>
                  <a:srgbClr val="466DB0"/>
                </a:solidFill>
              </a:rPr>
              <a:t> </a:t>
            </a:r>
            <a:r>
              <a:rPr lang="en-US" sz="1200" b="1" i="0" baseline="0" dirty="0" err="1">
                <a:solidFill>
                  <a:srgbClr val="466DB0"/>
                </a:solidFill>
              </a:rPr>
              <a:t>công</a:t>
            </a:r>
            <a:r>
              <a:rPr lang="en-US" sz="1200" b="1" i="0" baseline="0" dirty="0">
                <a:solidFill>
                  <a:srgbClr val="466DB0"/>
                </a:solidFill>
              </a:rPr>
              <a:t> </a:t>
            </a:r>
            <a:r>
              <a:rPr lang="en-US" sz="1200" b="1" i="0" baseline="0" dirty="0" err="1">
                <a:solidFill>
                  <a:srgbClr val="466DB0"/>
                </a:solidFill>
              </a:rPr>
              <a:t>nghiệp</a:t>
            </a:r>
            <a:r>
              <a:rPr lang="en-US" sz="1200" b="1" i="0" baseline="0" dirty="0">
                <a:solidFill>
                  <a:srgbClr val="466DB0"/>
                </a:solidFill>
              </a:rPr>
              <a:t> </a:t>
            </a:r>
            <a:r>
              <a:rPr lang="en-US" sz="1200" b="1" i="0" baseline="0" dirty="0" err="1">
                <a:solidFill>
                  <a:srgbClr val="466DB0"/>
                </a:solidFill>
              </a:rPr>
              <a:t>Việt</a:t>
            </a:r>
            <a:r>
              <a:rPr lang="en-US" sz="1200" b="1" i="0" baseline="0" dirty="0">
                <a:solidFill>
                  <a:srgbClr val="466DB0"/>
                </a:solidFill>
              </a:rPr>
              <a:t> Nam</a:t>
            </a:r>
            <a:endParaRPr lang="en-US" sz="1200" b="1" i="0" dirty="0">
              <a:solidFill>
                <a:srgbClr val="466DB0"/>
              </a:solidFill>
            </a:endParaRPr>
          </a:p>
        </p:txBody>
      </p:sp>
      <p:pic>
        <p:nvPicPr>
          <p:cNvPr id="7" name="Picture 6">
            <a:extLst>
              <a:ext uri="{FF2B5EF4-FFF2-40B4-BE49-F238E27FC236}">
                <a16:creationId xmlns:a16="http://schemas.microsoft.com/office/drawing/2014/main" id="{8FC15176-49C9-B3CB-7448-35F8C0822C4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427911" y="85643"/>
            <a:ext cx="1427558" cy="593525"/>
          </a:xfrm>
          <a:prstGeom prst="rect">
            <a:avLst/>
          </a:prstGeom>
        </p:spPr>
      </p:pic>
    </p:spTree>
    <p:extLst>
      <p:ext uri="{BB962C8B-B14F-4D97-AF65-F5344CB8AC3E}">
        <p14:creationId xmlns:p14="http://schemas.microsoft.com/office/powerpoint/2010/main" val="1958005189"/>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heme" Target="../theme/theme1.xml"/><Relationship Id="rId7"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E6E6371C-72A6-BB0D-6E04-A8C6C7A00AD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12" y="0"/>
            <a:ext cx="9142376" cy="5143500"/>
          </a:xfrm>
          <a:prstGeom prst="rect">
            <a:avLst/>
          </a:prstGeom>
        </p:spPr>
      </p:pic>
      <p:sp>
        <p:nvSpPr>
          <p:cNvPr id="18" name="AutoShape 2">
            <a:extLst>
              <a:ext uri="{FF2B5EF4-FFF2-40B4-BE49-F238E27FC236}">
                <a16:creationId xmlns:a16="http://schemas.microsoft.com/office/drawing/2014/main" id="{62816417-1EFF-2600-46BA-A895914BEA65}"/>
              </a:ext>
            </a:extLst>
          </p:cNvPr>
          <p:cNvSpPr>
            <a:spLocks noChangeArrowheads="1"/>
          </p:cNvSpPr>
          <p:nvPr userDrawn="1"/>
        </p:nvSpPr>
        <p:spPr bwMode="auto">
          <a:xfrm>
            <a:off x="-1" y="0"/>
            <a:ext cx="9143189" cy="4152186"/>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27432" tIns="27432" rIns="27432" bIns="27432" numCol="1" anchor="t" anchorCtr="0" compatLnSpc="1">
            <a:prstTxWarp prst="textNoShape">
              <a:avLst/>
            </a:prstTxWarp>
          </a:bodyPr>
          <a:lstStyle/>
          <a:p>
            <a:endParaRPr lang="en-US" sz="1050"/>
          </a:p>
        </p:txBody>
      </p:sp>
      <p:sp>
        <p:nvSpPr>
          <p:cNvPr id="19" name="Date Placeholder 3">
            <a:extLst>
              <a:ext uri="{FF2B5EF4-FFF2-40B4-BE49-F238E27FC236}">
                <a16:creationId xmlns:a16="http://schemas.microsoft.com/office/drawing/2014/main" id="{E7BF179C-A050-2AE3-142F-6DD6781113F1}"/>
              </a:ext>
            </a:extLst>
          </p:cNvPr>
          <p:cNvSpPr>
            <a:spLocks noGrp="1"/>
          </p:cNvSpPr>
          <p:nvPr>
            <p:ph type="dt" sz="half" idx="2"/>
          </p:nvPr>
        </p:nvSpPr>
        <p:spPr>
          <a:xfrm>
            <a:off x="628650" y="4767263"/>
            <a:ext cx="2057400" cy="273844"/>
          </a:xfrm>
          <a:prstGeom prst="rect">
            <a:avLst/>
          </a:prstGeom>
        </p:spPr>
        <p:txBody>
          <a:bodyPr/>
          <a:lstStyle/>
          <a:p>
            <a:fld id="{31E3CAD9-E7AB-4E26-84DB-EF5CB779DEBB}" type="datetimeFigureOut">
              <a:rPr lang="en-US" smtClean="0"/>
              <a:t>9/30/2025</a:t>
            </a:fld>
            <a:endParaRPr lang="en-US"/>
          </a:p>
        </p:txBody>
      </p:sp>
      <p:sp>
        <p:nvSpPr>
          <p:cNvPr id="20" name="Footer Placeholder 4">
            <a:extLst>
              <a:ext uri="{FF2B5EF4-FFF2-40B4-BE49-F238E27FC236}">
                <a16:creationId xmlns:a16="http://schemas.microsoft.com/office/drawing/2014/main" id="{2A06A295-F86F-244C-A7B3-6F3A527E4D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1" name="Slide Number Placeholder 5">
            <a:extLst>
              <a:ext uri="{FF2B5EF4-FFF2-40B4-BE49-F238E27FC236}">
                <a16:creationId xmlns:a16="http://schemas.microsoft.com/office/drawing/2014/main" id="{C950B662-8542-E58C-845F-688678408C10}"/>
              </a:ext>
            </a:extLst>
          </p:cNvPr>
          <p:cNvSpPr>
            <a:spLocks noGrp="1"/>
          </p:cNvSpPr>
          <p:nvPr>
            <p:ph type="sldNum" sz="quarter" idx="4"/>
          </p:nvPr>
        </p:nvSpPr>
        <p:spPr>
          <a:xfrm>
            <a:off x="6457950" y="4767263"/>
            <a:ext cx="2057400" cy="273844"/>
          </a:xfrm>
          <a:prstGeom prst="rect">
            <a:avLst/>
          </a:prstGeom>
        </p:spPr>
        <p:txBody>
          <a:bodyPr/>
          <a:lstStyle/>
          <a:p>
            <a:fld id="{DDA70A67-A867-42F0-871F-01B78550C99D}" type="slidenum">
              <a:rPr lang="en-US" smtClean="0"/>
              <a:t>‹#›</a:t>
            </a:fld>
            <a:endParaRPr lang="en-US"/>
          </a:p>
        </p:txBody>
      </p:sp>
      <p:sp>
        <p:nvSpPr>
          <p:cNvPr id="22" name="Freeform 21">
            <a:extLst>
              <a:ext uri="{FF2B5EF4-FFF2-40B4-BE49-F238E27FC236}">
                <a16:creationId xmlns:a16="http://schemas.microsoft.com/office/drawing/2014/main" id="{AA26AA9A-219E-9C20-75C5-095E2052A43E}"/>
              </a:ext>
            </a:extLst>
          </p:cNvPr>
          <p:cNvSpPr/>
          <p:nvPr userDrawn="1"/>
        </p:nvSpPr>
        <p:spPr>
          <a:xfrm>
            <a:off x="7799317" y="402982"/>
            <a:ext cx="716033" cy="50607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5"/>
            <a:stretch>
              <a:fillRect/>
            </a:stretch>
          </a:blipFill>
        </p:spPr>
      </p:sp>
      <p:sp>
        <p:nvSpPr>
          <p:cNvPr id="23" name="Freeform 22">
            <a:extLst>
              <a:ext uri="{FF2B5EF4-FFF2-40B4-BE49-F238E27FC236}">
                <a16:creationId xmlns:a16="http://schemas.microsoft.com/office/drawing/2014/main" id="{1D22BEA9-13AB-D3BE-1352-1D97FD0E2687}"/>
              </a:ext>
            </a:extLst>
          </p:cNvPr>
          <p:cNvSpPr/>
          <p:nvPr userDrawn="1"/>
        </p:nvSpPr>
        <p:spPr>
          <a:xfrm>
            <a:off x="5282912" y="381221"/>
            <a:ext cx="889678" cy="501006"/>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6"/>
            <a:stretch>
              <a:fillRect/>
            </a:stretch>
          </a:blipFill>
        </p:spPr>
      </p:sp>
      <p:pic>
        <p:nvPicPr>
          <p:cNvPr id="24" name="Picture 23">
            <a:extLst>
              <a:ext uri="{FF2B5EF4-FFF2-40B4-BE49-F238E27FC236}">
                <a16:creationId xmlns:a16="http://schemas.microsoft.com/office/drawing/2014/main" id="{1958001C-110D-0887-9C8A-F68EECB14E93}"/>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t="26330" b="34452"/>
          <a:stretch/>
        </p:blipFill>
        <p:spPr>
          <a:xfrm>
            <a:off x="605720" y="464259"/>
            <a:ext cx="854030" cy="334930"/>
          </a:xfrm>
          <a:prstGeom prst="rect">
            <a:avLst/>
          </a:prstGeom>
        </p:spPr>
      </p:pic>
      <p:pic>
        <p:nvPicPr>
          <p:cNvPr id="25" name="Picture 24">
            <a:extLst>
              <a:ext uri="{FF2B5EF4-FFF2-40B4-BE49-F238E27FC236}">
                <a16:creationId xmlns:a16="http://schemas.microsoft.com/office/drawing/2014/main" id="{53AA02B5-F0BB-C972-2EA2-2D2C2688C32A}"/>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2727584" y="402983"/>
            <a:ext cx="1287493" cy="535291"/>
          </a:xfrm>
          <a:prstGeom prst="rect">
            <a:avLst/>
          </a:prstGeom>
        </p:spPr>
      </p:pic>
    </p:spTree>
    <p:extLst>
      <p:ext uri="{BB962C8B-B14F-4D97-AF65-F5344CB8AC3E}">
        <p14:creationId xmlns:p14="http://schemas.microsoft.com/office/powerpoint/2010/main" val="1679508059"/>
      </p:ext>
    </p:extLst>
  </p:cSld>
  <p:clrMap bg1="lt1" tx1="dk1" bg2="lt2" tx2="dk2" accent1="accent1" accent2="accent2" accent3="accent3" accent4="accent4" accent5="accent5" accent6="accent6" hlink="hlink" folHlink="folHlink"/>
  <p:sldLayoutIdLst>
    <p:sldLayoutId id="2147483692" r:id="rId1"/>
    <p:sldLayoutId id="2147483693" r:id="rId2"/>
  </p:sldLayoutIdLst>
  <p:txStyles>
    <p:titleStyle>
      <a:lvl1pPr algn="l" defTabSz="914400" rtl="0" eaLnBrk="1" latinLnBrk="0" hangingPunct="1">
        <a:lnSpc>
          <a:spcPct val="90000"/>
        </a:lnSpc>
        <a:spcBef>
          <a:spcPct val="0"/>
        </a:spcBef>
        <a:buNone/>
        <a:defRPr sz="4800" kern="1200">
          <a:solidFill>
            <a:schemeClr val="tx1">
              <a:lumMod val="85000"/>
              <a:lumOff val="15000"/>
            </a:schemeClr>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pos="4608" userDrawn="1">
          <p15:clr>
            <a:srgbClr val="F26B43"/>
          </p15:clr>
        </p15:guide>
        <p15:guide id="4" pos="5562" userDrawn="1">
          <p15:clr>
            <a:srgbClr val="F26B43"/>
          </p15:clr>
        </p15:guide>
        <p15:guide id="5" pos="23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18" Type="http://schemas.openxmlformats.org/officeDocument/2006/relationships/image" Target="../media/image35.png"/><Relationship Id="rId26" Type="http://schemas.openxmlformats.org/officeDocument/2006/relationships/image" Target="../media/image43.png"/><Relationship Id="rId3" Type="http://schemas.openxmlformats.org/officeDocument/2006/relationships/image" Target="../media/image20.png"/><Relationship Id="rId21" Type="http://schemas.openxmlformats.org/officeDocument/2006/relationships/image" Target="../media/image38.png"/><Relationship Id="rId7" Type="http://schemas.openxmlformats.org/officeDocument/2006/relationships/image" Target="../media/image24.png"/><Relationship Id="rId12" Type="http://schemas.openxmlformats.org/officeDocument/2006/relationships/image" Target="../media/image29.png"/><Relationship Id="rId17" Type="http://schemas.openxmlformats.org/officeDocument/2006/relationships/image" Target="../media/image34.png"/><Relationship Id="rId25" Type="http://schemas.openxmlformats.org/officeDocument/2006/relationships/image" Target="../media/image42.png"/><Relationship Id="rId2" Type="http://schemas.openxmlformats.org/officeDocument/2006/relationships/image" Target="../media/image19.png"/><Relationship Id="rId16" Type="http://schemas.openxmlformats.org/officeDocument/2006/relationships/image" Target="../media/image33.png"/><Relationship Id="rId20"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23.png"/><Relationship Id="rId11" Type="http://schemas.openxmlformats.org/officeDocument/2006/relationships/image" Target="../media/image28.png"/><Relationship Id="rId24" Type="http://schemas.openxmlformats.org/officeDocument/2006/relationships/image" Target="../media/image41.png"/><Relationship Id="rId5" Type="http://schemas.openxmlformats.org/officeDocument/2006/relationships/image" Target="../media/image22.png"/><Relationship Id="rId15" Type="http://schemas.openxmlformats.org/officeDocument/2006/relationships/image" Target="../media/image32.png"/><Relationship Id="rId23" Type="http://schemas.openxmlformats.org/officeDocument/2006/relationships/image" Target="../media/image40.png"/><Relationship Id="rId10" Type="http://schemas.openxmlformats.org/officeDocument/2006/relationships/image" Target="../media/image27.png"/><Relationship Id="rId19" Type="http://schemas.openxmlformats.org/officeDocument/2006/relationships/image" Target="../media/image36.png"/><Relationship Id="rId4" Type="http://schemas.openxmlformats.org/officeDocument/2006/relationships/image" Target="../media/image21.png"/><Relationship Id="rId9" Type="http://schemas.openxmlformats.org/officeDocument/2006/relationships/image" Target="../media/image26.png"/><Relationship Id="rId14" Type="http://schemas.openxmlformats.org/officeDocument/2006/relationships/image" Target="../media/image31.png"/><Relationship Id="rId22" Type="http://schemas.openxmlformats.org/officeDocument/2006/relationships/image" Target="../media/image39.png"/></Relationships>
</file>

<file path=ppt/slides/_rels/slide1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image" Target="../media/image51.png"/><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59.png"/></Relationships>
</file>

<file path=ppt/slides/_rels/slide2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image" Target="../media/image63.png"/><Relationship Id="rId1" Type="http://schemas.openxmlformats.org/officeDocument/2006/relationships/slideLayout" Target="../slideLayouts/slideLayout2.xml"/><Relationship Id="rId5" Type="http://schemas.openxmlformats.org/officeDocument/2006/relationships/image" Target="../media/image66.jpg"/><Relationship Id="rId4" Type="http://schemas.openxmlformats.org/officeDocument/2006/relationships/image" Target="../media/image65.jpg"/></Relationships>
</file>

<file path=ppt/slides/_rels/slide26.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image" Target="../media/image67.png"/><Relationship Id="rId1" Type="http://schemas.openxmlformats.org/officeDocument/2006/relationships/slideLayout" Target="../slideLayouts/slideLayout2.xml"/><Relationship Id="rId5" Type="http://schemas.openxmlformats.org/officeDocument/2006/relationships/image" Target="../media/image70.png"/><Relationship Id="rId4" Type="http://schemas.openxmlformats.org/officeDocument/2006/relationships/image" Target="../media/image6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xml"/><Relationship Id="rId5" Type="http://schemas.openxmlformats.org/officeDocument/2006/relationships/image" Target="../media/image17.jpg"/><Relationship Id="rId4" Type="http://schemas.openxmlformats.org/officeDocument/2006/relationships/image" Target="../media/image1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3" name="Subtitle 2">
            <a:extLst>
              <a:ext uri="{FF2B5EF4-FFF2-40B4-BE49-F238E27FC236}">
                <a16:creationId xmlns:a16="http://schemas.microsoft.com/office/drawing/2014/main" id="{CF8BC7D1-17D2-7144-7D21-58C10DB2CDEE}"/>
              </a:ext>
            </a:extLst>
          </p:cNvPr>
          <p:cNvSpPr>
            <a:spLocks noGrp="1"/>
          </p:cNvSpPr>
          <p:nvPr>
            <p:ph type="subTitle" idx="4294967295"/>
          </p:nvPr>
        </p:nvSpPr>
        <p:spPr>
          <a:xfrm>
            <a:off x="520388" y="3010196"/>
            <a:ext cx="8973015" cy="1210837"/>
          </a:xfrm>
          <a:prstGeom prst="rect">
            <a:avLst/>
          </a:prstGeom>
        </p:spPr>
        <p:txBody>
          <a:bodyPr>
            <a:noAutofit/>
          </a:bodyPr>
          <a:lstStyle/>
          <a:p>
            <a:pPr marL="0" indent="0">
              <a:spcAft>
                <a:spcPts val="600"/>
              </a:spcAft>
              <a:buNone/>
            </a:pPr>
            <a:r>
              <a:rPr lang="en-US" sz="1600" dirty="0" err="1">
                <a:solidFill>
                  <a:schemeClr val="accent1">
                    <a:lumMod val="50000"/>
                  </a:schemeClr>
                </a:solidFill>
              </a:rPr>
              <a:t>Hợp</a:t>
            </a:r>
            <a:r>
              <a:rPr lang="en-US" sz="1600" dirty="0">
                <a:solidFill>
                  <a:schemeClr val="accent1">
                    <a:lumMod val="50000"/>
                  </a:schemeClr>
                </a:solidFill>
              </a:rPr>
              <a:t> </a:t>
            </a:r>
            <a:r>
              <a:rPr lang="en-US" sz="1600" dirty="0" err="1">
                <a:solidFill>
                  <a:schemeClr val="accent1">
                    <a:lumMod val="50000"/>
                  </a:schemeClr>
                </a:solidFill>
              </a:rPr>
              <a:t>phần</a:t>
            </a:r>
            <a:r>
              <a:rPr lang="en-US" sz="1600" dirty="0">
                <a:solidFill>
                  <a:schemeClr val="accent1">
                    <a:lumMod val="50000"/>
                  </a:schemeClr>
                </a:solidFill>
              </a:rPr>
              <a:t> 7:</a:t>
            </a:r>
          </a:p>
          <a:p>
            <a:pPr marL="0" indent="0">
              <a:spcAft>
                <a:spcPts val="600"/>
              </a:spcAft>
              <a:buNone/>
            </a:pPr>
            <a:r>
              <a:rPr lang="en-US" sz="1600" dirty="0" err="1">
                <a:solidFill>
                  <a:schemeClr val="accent1">
                    <a:lumMod val="50000"/>
                  </a:schemeClr>
                </a:solidFill>
              </a:rPr>
              <a:t>Giới</a:t>
            </a:r>
            <a:r>
              <a:rPr lang="en-US" sz="1600" dirty="0">
                <a:solidFill>
                  <a:schemeClr val="accent1">
                    <a:lumMod val="50000"/>
                  </a:schemeClr>
                </a:solidFill>
              </a:rPr>
              <a:t> thiệu đặc điểm dây chuyền công nghệ điển hình trong ngành </a:t>
            </a:r>
            <a:r>
              <a:rPr lang="en-GB" sz="1600" dirty="0">
                <a:solidFill>
                  <a:schemeClr val="accent1">
                    <a:lumMod val="50000"/>
                  </a:schemeClr>
                </a:solidFill>
              </a:rPr>
              <a:t>chế biến thủy sản</a:t>
            </a:r>
            <a:endParaRPr lang="en-US" sz="1600" dirty="0">
              <a:solidFill>
                <a:schemeClr val="accent1">
                  <a:lumMod val="50000"/>
                </a:schemeClr>
              </a:solidFill>
            </a:endParaRPr>
          </a:p>
        </p:txBody>
      </p:sp>
      <p:sp>
        <p:nvSpPr>
          <p:cNvPr id="5" name="Google Shape;46;p15">
            <a:extLst>
              <a:ext uri="{FF2B5EF4-FFF2-40B4-BE49-F238E27FC236}">
                <a16:creationId xmlns:a16="http://schemas.microsoft.com/office/drawing/2014/main" id="{82E1EEA5-A677-4194-98D6-6C3E265F0111}"/>
              </a:ext>
            </a:extLst>
          </p:cNvPr>
          <p:cNvSpPr txBox="1">
            <a:spLocks/>
          </p:cNvSpPr>
          <p:nvPr/>
        </p:nvSpPr>
        <p:spPr>
          <a:xfrm>
            <a:off x="1020436" y="1141977"/>
            <a:ext cx="8472967" cy="224849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lvl="0">
              <a:buClr>
                <a:srgbClr val="000000"/>
              </a:buClr>
              <a:defRPr/>
            </a:pPr>
            <a:r>
              <a:rPr lang="vi-VN" sz="2400" b="1" dirty="0">
                <a:solidFill>
                  <a:schemeClr val="accent4">
                    <a:lumMod val="50000"/>
                  </a:schemeClr>
                </a:solidFill>
                <a:latin typeface="Arial" panose="020B0604020202020204" pitchFamily="34" charset="0"/>
              </a:rPr>
              <a:t>KHÓA</a:t>
            </a:r>
            <a:r>
              <a:rPr lang="en" sz="2400" b="1" dirty="0">
                <a:solidFill>
                  <a:schemeClr val="accent4">
                    <a:lumMod val="50000"/>
                  </a:schemeClr>
                </a:solidFill>
                <a:latin typeface="Arial" panose="020B0604020202020204" pitchFamily="34" charset="0"/>
              </a:rPr>
              <a:t> TẬP HUẤN TIẾT KIỆM NĂNG LƯỢNG</a:t>
            </a:r>
          </a:p>
        </p:txBody>
      </p:sp>
      <p:pic>
        <p:nvPicPr>
          <p:cNvPr id="364" name="Picture 363"/>
          <p:cNvPicPr>
            <a:picLocks noChangeAspect="1"/>
          </p:cNvPicPr>
          <p:nvPr/>
        </p:nvPicPr>
        <p:blipFill>
          <a:blip r:embed="rId3"/>
          <a:stretch>
            <a:fillRect/>
          </a:stretch>
        </p:blipFill>
        <p:spPr>
          <a:xfrm>
            <a:off x="8391121" y="4497210"/>
            <a:ext cx="750158" cy="646290"/>
          </a:xfrm>
          <a:prstGeom prst="rect">
            <a:avLst/>
          </a:prstGeom>
        </p:spPr>
      </p:pic>
      <p:sp>
        <p:nvSpPr>
          <p:cNvPr id="4" name="TextBox 3">
            <a:extLst>
              <a:ext uri="{FF2B5EF4-FFF2-40B4-BE49-F238E27FC236}">
                <a16:creationId xmlns:a16="http://schemas.microsoft.com/office/drawing/2014/main" id="{47AA6B13-0E98-E13B-2485-4F6E55E0C92C}"/>
              </a:ext>
            </a:extLst>
          </p:cNvPr>
          <p:cNvSpPr txBox="1"/>
          <p:nvPr/>
        </p:nvSpPr>
        <p:spPr>
          <a:xfrm>
            <a:off x="2860288" y="2580130"/>
            <a:ext cx="4635190" cy="307777"/>
          </a:xfrm>
          <a:prstGeom prst="rect">
            <a:avLst/>
          </a:prstGeom>
          <a:noFill/>
        </p:spPr>
        <p:txBody>
          <a:bodyPr wrap="square">
            <a:spAutoFit/>
          </a:bodyPr>
          <a:lstStyle/>
          <a:p>
            <a:pPr lvl="0">
              <a:buClr>
                <a:srgbClr val="000000"/>
              </a:buClr>
              <a:defRPr/>
            </a:pPr>
            <a:r>
              <a:rPr lang="vi-VN" sz="1400" b="1" dirty="0">
                <a:solidFill>
                  <a:srgbClr val="0070C0"/>
                </a:solidFill>
                <a:latin typeface="Arial" panose="020B0604020202020204" pitchFamily="34" charset="0"/>
              </a:rPr>
              <a:t>Đối tượng:</a:t>
            </a:r>
            <a:r>
              <a:rPr lang="en" sz="1400" b="1" dirty="0">
                <a:solidFill>
                  <a:srgbClr val="0070C0"/>
                </a:solidFill>
                <a:latin typeface="Arial" panose="020B0604020202020204" pitchFamily="34" charset="0"/>
              </a:rPr>
              <a:t> </a:t>
            </a:r>
            <a:r>
              <a:rPr lang="vi-VN" sz="1400" b="1" dirty="0">
                <a:solidFill>
                  <a:srgbClr val="0070C0"/>
                </a:solidFill>
                <a:latin typeface="Arial" panose="020B0604020202020204" pitchFamily="34" charset="0"/>
              </a:rPr>
              <a:t>Cán bộ kĩ thuật</a:t>
            </a:r>
            <a:endParaRPr lang="en-US" sz="1400" b="1" dirty="0">
              <a:solidFill>
                <a:srgbClr val="0070C0"/>
              </a:solidFill>
              <a:latin typeface="Arial" panose="020B0604020202020204" pitchFamily="34" charset="0"/>
            </a:endParaRPr>
          </a:p>
        </p:txBody>
      </p:sp>
      <p:sp>
        <p:nvSpPr>
          <p:cNvPr id="7" name="TextBox 6">
            <a:extLst>
              <a:ext uri="{FF2B5EF4-FFF2-40B4-BE49-F238E27FC236}">
                <a16:creationId xmlns:a16="http://schemas.microsoft.com/office/drawing/2014/main" id="{3268424B-9642-F84B-D3FB-240D5B0579EA}"/>
              </a:ext>
            </a:extLst>
          </p:cNvPr>
          <p:cNvSpPr txBox="1"/>
          <p:nvPr/>
        </p:nvSpPr>
        <p:spPr>
          <a:xfrm>
            <a:off x="1300046" y="1194016"/>
            <a:ext cx="6677722" cy="707886"/>
          </a:xfrm>
          <a:prstGeom prst="rect">
            <a:avLst/>
          </a:prstGeom>
          <a:noFill/>
        </p:spPr>
        <p:txBody>
          <a:bodyPr wrap="square">
            <a:spAutoFit/>
          </a:bodyPr>
          <a:lstStyle/>
          <a:p>
            <a:r>
              <a:rPr lang="en-US" sz="2000" b="1" dirty="0"/>
              <a:t>   DỰ ÁN THÚC ĐẨY TIẾT KIỆM NĂNG LƯỢNG </a:t>
            </a:r>
          </a:p>
          <a:p>
            <a:r>
              <a:rPr lang="en-US" sz="2000" b="1" dirty="0"/>
              <a:t>TRONG CÁC NGÀNH CÔNG NGHIỆP VIỆT NAM</a:t>
            </a:r>
          </a:p>
        </p:txBody>
      </p:sp>
    </p:spTree>
    <p:extLst>
      <p:ext uri="{BB962C8B-B14F-4D97-AF65-F5344CB8AC3E}">
        <p14:creationId xmlns:p14="http://schemas.microsoft.com/office/powerpoint/2010/main" val="19885848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829913" y="1909183"/>
            <a:ext cx="2239804" cy="516255"/>
            <a:chOff x="752475" y="1752600"/>
            <a:chExt cx="2986405" cy="688340"/>
          </a:xfrm>
        </p:grpSpPr>
        <p:pic>
          <p:nvPicPr>
            <p:cNvPr id="3" name="object 3"/>
            <p:cNvPicPr/>
            <p:nvPr/>
          </p:nvPicPr>
          <p:blipFill>
            <a:blip r:embed="rId2" cstate="print"/>
            <a:stretch>
              <a:fillRect/>
            </a:stretch>
          </p:blipFill>
          <p:spPr>
            <a:xfrm>
              <a:off x="752475" y="1752600"/>
              <a:ext cx="2914650" cy="619125"/>
            </a:xfrm>
            <a:prstGeom prst="rect">
              <a:avLst/>
            </a:prstGeom>
          </p:spPr>
        </p:pic>
        <p:pic>
          <p:nvPicPr>
            <p:cNvPr id="4" name="object 4"/>
            <p:cNvPicPr/>
            <p:nvPr/>
          </p:nvPicPr>
          <p:blipFill>
            <a:blip r:embed="rId3" cstate="print"/>
            <a:stretch>
              <a:fillRect/>
            </a:stretch>
          </p:blipFill>
          <p:spPr>
            <a:xfrm>
              <a:off x="1219200" y="1790700"/>
              <a:ext cx="2057400" cy="647700"/>
            </a:xfrm>
            <a:prstGeom prst="rect">
              <a:avLst/>
            </a:prstGeom>
          </p:spPr>
        </p:pic>
        <p:sp>
          <p:nvSpPr>
            <p:cNvPr id="5" name="object 5"/>
            <p:cNvSpPr/>
            <p:nvPr/>
          </p:nvSpPr>
          <p:spPr>
            <a:xfrm>
              <a:off x="838200" y="1846580"/>
              <a:ext cx="2895600" cy="589280"/>
            </a:xfrm>
            <a:custGeom>
              <a:avLst/>
              <a:gdLst/>
              <a:ahLst/>
              <a:cxnLst/>
              <a:rect l="l" t="t" r="r" b="b"/>
              <a:pathLst>
                <a:path w="2895600" h="589280">
                  <a:moveTo>
                    <a:pt x="2895600" y="0"/>
                  </a:moveTo>
                  <a:lnTo>
                    <a:pt x="0" y="0"/>
                  </a:lnTo>
                  <a:lnTo>
                    <a:pt x="0" y="589279"/>
                  </a:lnTo>
                  <a:lnTo>
                    <a:pt x="2895600" y="589279"/>
                  </a:lnTo>
                  <a:lnTo>
                    <a:pt x="2895600" y="0"/>
                  </a:lnTo>
                  <a:close/>
                </a:path>
              </a:pathLst>
            </a:custGeom>
            <a:solidFill>
              <a:srgbClr val="799AEC"/>
            </a:solidFill>
          </p:spPr>
          <p:txBody>
            <a:bodyPr wrap="square" lIns="0" tIns="0" rIns="0" bIns="0" rtlCol="0"/>
            <a:lstStyle/>
            <a:p>
              <a:endParaRPr sz="1050"/>
            </a:p>
          </p:txBody>
        </p:sp>
        <p:sp>
          <p:nvSpPr>
            <p:cNvPr id="6" name="object 6"/>
            <p:cNvSpPr/>
            <p:nvPr/>
          </p:nvSpPr>
          <p:spPr>
            <a:xfrm>
              <a:off x="838200" y="1846580"/>
              <a:ext cx="2895600" cy="589280"/>
            </a:xfrm>
            <a:custGeom>
              <a:avLst/>
              <a:gdLst/>
              <a:ahLst/>
              <a:cxnLst/>
              <a:rect l="l" t="t" r="r" b="b"/>
              <a:pathLst>
                <a:path w="2895600" h="589280">
                  <a:moveTo>
                    <a:pt x="0" y="589279"/>
                  </a:moveTo>
                  <a:lnTo>
                    <a:pt x="2895600" y="589279"/>
                  </a:lnTo>
                  <a:lnTo>
                    <a:pt x="2895600" y="0"/>
                  </a:lnTo>
                  <a:lnTo>
                    <a:pt x="0" y="0"/>
                  </a:lnTo>
                  <a:lnTo>
                    <a:pt x="0" y="589279"/>
                  </a:lnTo>
                  <a:close/>
                </a:path>
              </a:pathLst>
            </a:custGeom>
            <a:ln w="9534">
              <a:solidFill>
                <a:srgbClr val="000000"/>
              </a:solidFill>
            </a:ln>
          </p:spPr>
          <p:txBody>
            <a:bodyPr wrap="square" lIns="0" tIns="0" rIns="0" bIns="0" rtlCol="0"/>
            <a:lstStyle/>
            <a:p>
              <a:endParaRPr sz="1050"/>
            </a:p>
          </p:txBody>
        </p:sp>
      </p:grpSp>
      <p:sp>
        <p:nvSpPr>
          <p:cNvPr id="7" name="object 7"/>
          <p:cNvSpPr txBox="1"/>
          <p:nvPr/>
        </p:nvSpPr>
        <p:spPr>
          <a:xfrm>
            <a:off x="2897782" y="2048963"/>
            <a:ext cx="2164556" cy="286617"/>
          </a:xfrm>
          <a:prstGeom prst="rect">
            <a:avLst/>
          </a:prstGeom>
        </p:spPr>
        <p:txBody>
          <a:bodyPr vert="horz" wrap="square" lIns="0" tIns="9525" rIns="0" bIns="0" rtlCol="0">
            <a:spAutoFit/>
          </a:bodyPr>
          <a:lstStyle/>
          <a:p>
            <a:pPr marL="480536">
              <a:spcBef>
                <a:spcPts val="75"/>
              </a:spcBef>
            </a:pPr>
            <a:r>
              <a:rPr sz="1800" dirty="0">
                <a:solidFill>
                  <a:srgbClr val="FDE9DE"/>
                </a:solidFill>
                <a:latin typeface="Arial" panose="020B0604020202020204" pitchFamily="34" charset="0"/>
                <a:cs typeface="Arial" panose="020B0604020202020204" pitchFamily="34" charset="0"/>
              </a:rPr>
              <a:t>CHỜ</a:t>
            </a:r>
            <a:r>
              <a:rPr sz="1800" spc="-8" dirty="0">
                <a:solidFill>
                  <a:srgbClr val="FDE9DE"/>
                </a:solidFill>
                <a:latin typeface="Arial" panose="020B0604020202020204" pitchFamily="34" charset="0"/>
                <a:cs typeface="Arial" panose="020B0604020202020204" pitchFamily="34" charset="0"/>
              </a:rPr>
              <a:t> </a:t>
            </a:r>
            <a:r>
              <a:rPr sz="1800" spc="-15" dirty="0">
                <a:solidFill>
                  <a:srgbClr val="FDE9DE"/>
                </a:solidFill>
                <a:latin typeface="Arial" panose="020B0604020202020204" pitchFamily="34" charset="0"/>
                <a:cs typeface="Arial" panose="020B0604020202020204" pitchFamily="34" charset="0"/>
              </a:rPr>
              <a:t>ĐÔNG</a:t>
            </a:r>
            <a:endParaRPr sz="1800" dirty="0">
              <a:latin typeface="Arial" panose="020B0604020202020204" pitchFamily="34" charset="0"/>
              <a:cs typeface="Arial" panose="020B0604020202020204" pitchFamily="34" charset="0"/>
            </a:endParaRPr>
          </a:p>
        </p:txBody>
      </p:sp>
      <p:grpSp>
        <p:nvGrpSpPr>
          <p:cNvPr id="8" name="object 8"/>
          <p:cNvGrpSpPr/>
          <p:nvPr/>
        </p:nvGrpSpPr>
        <p:grpSpPr>
          <a:xfrm>
            <a:off x="2829913" y="3680833"/>
            <a:ext cx="2182654" cy="567690"/>
            <a:chOff x="752475" y="4114800"/>
            <a:chExt cx="2910205" cy="756920"/>
          </a:xfrm>
        </p:grpSpPr>
        <p:pic>
          <p:nvPicPr>
            <p:cNvPr id="9" name="object 9"/>
            <p:cNvPicPr/>
            <p:nvPr/>
          </p:nvPicPr>
          <p:blipFill>
            <a:blip r:embed="rId4" cstate="print"/>
            <a:stretch>
              <a:fillRect/>
            </a:stretch>
          </p:blipFill>
          <p:spPr>
            <a:xfrm>
              <a:off x="752475" y="4114800"/>
              <a:ext cx="2838450" cy="685800"/>
            </a:xfrm>
            <a:prstGeom prst="rect">
              <a:avLst/>
            </a:prstGeom>
          </p:spPr>
        </p:pic>
        <p:pic>
          <p:nvPicPr>
            <p:cNvPr id="10" name="object 10"/>
            <p:cNvPicPr/>
            <p:nvPr/>
          </p:nvPicPr>
          <p:blipFill>
            <a:blip r:embed="rId5" cstate="print"/>
            <a:stretch>
              <a:fillRect/>
            </a:stretch>
          </p:blipFill>
          <p:spPr>
            <a:xfrm>
              <a:off x="885825" y="4181475"/>
              <a:ext cx="2657475" cy="647700"/>
            </a:xfrm>
            <a:prstGeom prst="rect">
              <a:avLst/>
            </a:prstGeom>
          </p:spPr>
        </p:pic>
        <p:sp>
          <p:nvSpPr>
            <p:cNvPr id="11" name="object 11"/>
            <p:cNvSpPr/>
            <p:nvPr/>
          </p:nvSpPr>
          <p:spPr>
            <a:xfrm>
              <a:off x="838200" y="4203700"/>
              <a:ext cx="2819400" cy="662940"/>
            </a:xfrm>
            <a:custGeom>
              <a:avLst/>
              <a:gdLst/>
              <a:ahLst/>
              <a:cxnLst/>
              <a:rect l="l" t="t" r="r" b="b"/>
              <a:pathLst>
                <a:path w="2819400" h="662939">
                  <a:moveTo>
                    <a:pt x="2819400" y="0"/>
                  </a:moveTo>
                  <a:lnTo>
                    <a:pt x="0" y="0"/>
                  </a:lnTo>
                  <a:lnTo>
                    <a:pt x="0" y="662939"/>
                  </a:lnTo>
                  <a:lnTo>
                    <a:pt x="2819400" y="662939"/>
                  </a:lnTo>
                  <a:lnTo>
                    <a:pt x="2819400" y="0"/>
                  </a:lnTo>
                  <a:close/>
                </a:path>
              </a:pathLst>
            </a:custGeom>
            <a:solidFill>
              <a:srgbClr val="799AEC"/>
            </a:solidFill>
          </p:spPr>
          <p:txBody>
            <a:bodyPr wrap="square" lIns="0" tIns="0" rIns="0" bIns="0" rtlCol="0"/>
            <a:lstStyle/>
            <a:p>
              <a:endParaRPr sz="1050"/>
            </a:p>
          </p:txBody>
        </p:sp>
        <p:sp>
          <p:nvSpPr>
            <p:cNvPr id="12" name="object 12"/>
            <p:cNvSpPr/>
            <p:nvPr/>
          </p:nvSpPr>
          <p:spPr>
            <a:xfrm>
              <a:off x="838200" y="4203700"/>
              <a:ext cx="2819400" cy="662940"/>
            </a:xfrm>
            <a:custGeom>
              <a:avLst/>
              <a:gdLst/>
              <a:ahLst/>
              <a:cxnLst/>
              <a:rect l="l" t="t" r="r" b="b"/>
              <a:pathLst>
                <a:path w="2819400" h="662939">
                  <a:moveTo>
                    <a:pt x="0" y="662939"/>
                  </a:moveTo>
                  <a:lnTo>
                    <a:pt x="2819400" y="662939"/>
                  </a:lnTo>
                  <a:lnTo>
                    <a:pt x="2819400" y="0"/>
                  </a:lnTo>
                  <a:lnTo>
                    <a:pt x="0" y="0"/>
                  </a:lnTo>
                  <a:lnTo>
                    <a:pt x="0" y="662939"/>
                  </a:lnTo>
                  <a:close/>
                </a:path>
              </a:pathLst>
            </a:custGeom>
            <a:ln w="9534">
              <a:solidFill>
                <a:srgbClr val="000000"/>
              </a:solidFill>
            </a:ln>
          </p:spPr>
          <p:txBody>
            <a:bodyPr wrap="square" lIns="0" tIns="0" rIns="0" bIns="0" rtlCol="0"/>
            <a:lstStyle/>
            <a:p>
              <a:endParaRPr sz="1050"/>
            </a:p>
          </p:txBody>
        </p:sp>
      </p:grpSp>
      <p:sp>
        <p:nvSpPr>
          <p:cNvPr id="13" name="object 13"/>
          <p:cNvSpPr txBox="1"/>
          <p:nvPr/>
        </p:nvSpPr>
        <p:spPr>
          <a:xfrm>
            <a:off x="2897782" y="3846806"/>
            <a:ext cx="2107406" cy="286617"/>
          </a:xfrm>
          <a:prstGeom prst="rect">
            <a:avLst/>
          </a:prstGeom>
        </p:spPr>
        <p:txBody>
          <a:bodyPr vert="horz" wrap="square" lIns="0" tIns="9525" rIns="0" bIns="0" rtlCol="0">
            <a:spAutoFit/>
          </a:bodyPr>
          <a:lstStyle/>
          <a:p>
            <a:pPr marL="230505">
              <a:spcBef>
                <a:spcPts val="75"/>
              </a:spcBef>
            </a:pPr>
            <a:r>
              <a:rPr sz="1800" dirty="0">
                <a:solidFill>
                  <a:srgbClr val="FDE9DE"/>
                </a:solidFill>
                <a:latin typeface="Arial" panose="020B0604020202020204" pitchFamily="34" charset="0"/>
                <a:cs typeface="Arial" panose="020B0604020202020204" pitchFamily="34" charset="0"/>
              </a:rPr>
              <a:t>TÁCH</a:t>
            </a:r>
            <a:r>
              <a:rPr sz="1800" spc="-38" dirty="0">
                <a:solidFill>
                  <a:srgbClr val="FDE9DE"/>
                </a:solidFill>
                <a:latin typeface="Arial" panose="020B0604020202020204" pitchFamily="34" charset="0"/>
                <a:cs typeface="Arial" panose="020B0604020202020204" pitchFamily="34" charset="0"/>
              </a:rPr>
              <a:t> </a:t>
            </a:r>
            <a:r>
              <a:rPr sz="1800" spc="-8" dirty="0">
                <a:solidFill>
                  <a:srgbClr val="FDE9DE"/>
                </a:solidFill>
                <a:latin typeface="Arial" panose="020B0604020202020204" pitchFamily="34" charset="0"/>
                <a:cs typeface="Arial" panose="020B0604020202020204" pitchFamily="34" charset="0"/>
              </a:rPr>
              <a:t>KHUÔNG</a:t>
            </a:r>
            <a:endParaRPr sz="1800" dirty="0">
              <a:latin typeface="Arial" panose="020B0604020202020204" pitchFamily="34" charset="0"/>
              <a:cs typeface="Arial" panose="020B0604020202020204" pitchFamily="34" charset="0"/>
            </a:endParaRPr>
          </a:p>
        </p:txBody>
      </p:sp>
      <p:grpSp>
        <p:nvGrpSpPr>
          <p:cNvPr id="14" name="object 14"/>
          <p:cNvGrpSpPr/>
          <p:nvPr/>
        </p:nvGrpSpPr>
        <p:grpSpPr>
          <a:xfrm>
            <a:off x="5973162" y="2130639"/>
            <a:ext cx="2243138" cy="757238"/>
            <a:chOff x="4943475" y="2047875"/>
            <a:chExt cx="2990850" cy="1009650"/>
          </a:xfrm>
        </p:grpSpPr>
        <p:pic>
          <p:nvPicPr>
            <p:cNvPr id="15" name="object 15"/>
            <p:cNvPicPr/>
            <p:nvPr/>
          </p:nvPicPr>
          <p:blipFill>
            <a:blip r:embed="rId6" cstate="print"/>
            <a:stretch>
              <a:fillRect/>
            </a:stretch>
          </p:blipFill>
          <p:spPr>
            <a:xfrm>
              <a:off x="4943475" y="2124075"/>
              <a:ext cx="2914650" cy="762000"/>
            </a:xfrm>
            <a:prstGeom prst="rect">
              <a:avLst/>
            </a:prstGeom>
          </p:spPr>
        </p:pic>
        <p:pic>
          <p:nvPicPr>
            <p:cNvPr id="16" name="object 16"/>
            <p:cNvPicPr/>
            <p:nvPr/>
          </p:nvPicPr>
          <p:blipFill>
            <a:blip r:embed="rId7" cstate="print"/>
            <a:stretch>
              <a:fillRect/>
            </a:stretch>
          </p:blipFill>
          <p:spPr>
            <a:xfrm>
              <a:off x="4953000" y="2047875"/>
              <a:ext cx="2981325" cy="1009650"/>
            </a:xfrm>
            <a:prstGeom prst="rect">
              <a:avLst/>
            </a:prstGeom>
          </p:spPr>
        </p:pic>
      </p:grpSp>
      <p:sp>
        <p:nvSpPr>
          <p:cNvPr id="17" name="object 17"/>
          <p:cNvSpPr txBox="1"/>
          <p:nvPr/>
        </p:nvSpPr>
        <p:spPr>
          <a:xfrm>
            <a:off x="6037456" y="2255893"/>
            <a:ext cx="2171700" cy="538609"/>
          </a:xfrm>
          <a:prstGeom prst="rect">
            <a:avLst/>
          </a:prstGeom>
          <a:solidFill>
            <a:srgbClr val="799AEC"/>
          </a:solidFill>
          <a:ln w="9534">
            <a:solidFill>
              <a:srgbClr val="000000"/>
            </a:solidFill>
          </a:ln>
        </p:spPr>
        <p:txBody>
          <a:bodyPr vert="horz" wrap="square" lIns="0" tIns="0" rIns="0" bIns="0" rtlCol="0">
            <a:spAutoFit/>
          </a:bodyPr>
          <a:lstStyle/>
          <a:p>
            <a:pPr marL="13811" algn="ctr">
              <a:lnSpc>
                <a:spcPts val="2130"/>
              </a:lnSpc>
            </a:pPr>
            <a:r>
              <a:rPr sz="1800" dirty="0">
                <a:solidFill>
                  <a:srgbClr val="FDE9DE"/>
                </a:solidFill>
                <a:latin typeface="Arial" panose="020B0604020202020204" pitchFamily="34" charset="0"/>
                <a:cs typeface="Arial" panose="020B0604020202020204" pitchFamily="34" charset="0"/>
              </a:rPr>
              <a:t>LẠNH</a:t>
            </a:r>
            <a:r>
              <a:rPr sz="1800" spc="-15" dirty="0">
                <a:solidFill>
                  <a:srgbClr val="FDE9DE"/>
                </a:solidFill>
                <a:latin typeface="Arial" panose="020B0604020202020204" pitchFamily="34" charset="0"/>
                <a:cs typeface="Arial" panose="020B0604020202020204" pitchFamily="34" charset="0"/>
              </a:rPr>
              <a:t> </a:t>
            </a:r>
            <a:r>
              <a:rPr sz="1800" dirty="0">
                <a:solidFill>
                  <a:srgbClr val="FDE9DE"/>
                </a:solidFill>
                <a:latin typeface="Arial" panose="020B0604020202020204" pitchFamily="34" charset="0"/>
                <a:cs typeface="Arial" panose="020B0604020202020204" pitchFamily="34" charset="0"/>
              </a:rPr>
              <a:t>ĐÔNG</a:t>
            </a:r>
            <a:r>
              <a:rPr sz="1800" spc="-60" dirty="0">
                <a:solidFill>
                  <a:srgbClr val="FDE9DE"/>
                </a:solidFill>
                <a:latin typeface="Arial" panose="020B0604020202020204" pitchFamily="34" charset="0"/>
                <a:cs typeface="Arial" panose="020B0604020202020204" pitchFamily="34" charset="0"/>
              </a:rPr>
              <a:t> </a:t>
            </a:r>
            <a:r>
              <a:rPr sz="1800" spc="-19" dirty="0">
                <a:solidFill>
                  <a:srgbClr val="FDE9DE"/>
                </a:solidFill>
                <a:latin typeface="Arial" panose="020B0604020202020204" pitchFamily="34" charset="0"/>
                <a:cs typeface="Arial" panose="020B0604020202020204" pitchFamily="34" charset="0"/>
              </a:rPr>
              <a:t>CỰC</a:t>
            </a:r>
            <a:endParaRPr sz="1800" dirty="0">
              <a:latin typeface="Arial" panose="020B0604020202020204" pitchFamily="34" charset="0"/>
              <a:cs typeface="Arial" panose="020B0604020202020204" pitchFamily="34" charset="0"/>
            </a:endParaRPr>
          </a:p>
          <a:p>
            <a:pPr marL="58579" algn="ctr">
              <a:lnSpc>
                <a:spcPts val="2149"/>
              </a:lnSpc>
            </a:pPr>
            <a:r>
              <a:rPr sz="1800" dirty="0">
                <a:solidFill>
                  <a:srgbClr val="FDE9DE"/>
                </a:solidFill>
                <a:latin typeface="Arial" panose="020B0604020202020204" pitchFamily="34" charset="0"/>
                <a:cs typeface="Arial" panose="020B0604020202020204" pitchFamily="34" charset="0"/>
              </a:rPr>
              <a:t>NHANH</a:t>
            </a:r>
            <a:r>
              <a:rPr sz="1800" spc="-56" dirty="0">
                <a:solidFill>
                  <a:srgbClr val="FDE9DE"/>
                </a:solidFill>
                <a:latin typeface="Arial" panose="020B0604020202020204" pitchFamily="34" charset="0"/>
                <a:cs typeface="Arial" panose="020B0604020202020204" pitchFamily="34" charset="0"/>
              </a:rPr>
              <a:t> </a:t>
            </a:r>
            <a:r>
              <a:rPr sz="1800" spc="-8" dirty="0">
                <a:solidFill>
                  <a:srgbClr val="FDE9DE"/>
                </a:solidFill>
                <a:latin typeface="Arial" panose="020B0604020202020204" pitchFamily="34" charset="0"/>
                <a:cs typeface="Arial" panose="020B0604020202020204" pitchFamily="34" charset="0"/>
              </a:rPr>
              <a:t>(IQF)</a:t>
            </a:r>
            <a:endParaRPr sz="1800" dirty="0">
              <a:latin typeface="Arial" panose="020B0604020202020204" pitchFamily="34" charset="0"/>
              <a:cs typeface="Arial" panose="020B0604020202020204" pitchFamily="34" charset="0"/>
            </a:endParaRPr>
          </a:p>
        </p:txBody>
      </p:sp>
      <p:grpSp>
        <p:nvGrpSpPr>
          <p:cNvPr id="18" name="object 18"/>
          <p:cNvGrpSpPr/>
          <p:nvPr/>
        </p:nvGrpSpPr>
        <p:grpSpPr>
          <a:xfrm>
            <a:off x="2829913" y="2795008"/>
            <a:ext cx="2239804" cy="568643"/>
            <a:chOff x="752475" y="2933700"/>
            <a:chExt cx="2986405" cy="758190"/>
          </a:xfrm>
        </p:grpSpPr>
        <p:pic>
          <p:nvPicPr>
            <p:cNvPr id="19" name="object 19"/>
            <p:cNvPicPr/>
            <p:nvPr/>
          </p:nvPicPr>
          <p:blipFill>
            <a:blip r:embed="rId8" cstate="print"/>
            <a:stretch>
              <a:fillRect/>
            </a:stretch>
          </p:blipFill>
          <p:spPr>
            <a:xfrm>
              <a:off x="752475" y="2933700"/>
              <a:ext cx="2914650" cy="695325"/>
            </a:xfrm>
            <a:prstGeom prst="rect">
              <a:avLst/>
            </a:prstGeom>
          </p:spPr>
        </p:pic>
        <p:pic>
          <p:nvPicPr>
            <p:cNvPr id="20" name="object 20"/>
            <p:cNvPicPr/>
            <p:nvPr/>
          </p:nvPicPr>
          <p:blipFill>
            <a:blip r:embed="rId9" cstate="print"/>
            <a:stretch>
              <a:fillRect/>
            </a:stretch>
          </p:blipFill>
          <p:spPr>
            <a:xfrm>
              <a:off x="1257300" y="3000375"/>
              <a:ext cx="1990725" cy="647700"/>
            </a:xfrm>
            <a:prstGeom prst="rect">
              <a:avLst/>
            </a:prstGeom>
          </p:spPr>
        </p:pic>
        <p:sp>
          <p:nvSpPr>
            <p:cNvPr id="21" name="object 21"/>
            <p:cNvSpPr/>
            <p:nvPr/>
          </p:nvSpPr>
          <p:spPr>
            <a:xfrm>
              <a:off x="838200" y="3025152"/>
              <a:ext cx="2895600" cy="661670"/>
            </a:xfrm>
            <a:custGeom>
              <a:avLst/>
              <a:gdLst/>
              <a:ahLst/>
              <a:cxnLst/>
              <a:rect l="l" t="t" r="r" b="b"/>
              <a:pathLst>
                <a:path w="2895600" h="661670">
                  <a:moveTo>
                    <a:pt x="2895600" y="0"/>
                  </a:moveTo>
                  <a:lnTo>
                    <a:pt x="0" y="0"/>
                  </a:lnTo>
                  <a:lnTo>
                    <a:pt x="0" y="661403"/>
                  </a:lnTo>
                  <a:lnTo>
                    <a:pt x="2895600" y="661403"/>
                  </a:lnTo>
                  <a:lnTo>
                    <a:pt x="2895600" y="0"/>
                  </a:lnTo>
                  <a:close/>
                </a:path>
              </a:pathLst>
            </a:custGeom>
            <a:solidFill>
              <a:srgbClr val="799AEC"/>
            </a:solidFill>
          </p:spPr>
          <p:txBody>
            <a:bodyPr wrap="square" lIns="0" tIns="0" rIns="0" bIns="0" rtlCol="0"/>
            <a:lstStyle/>
            <a:p>
              <a:endParaRPr sz="1050"/>
            </a:p>
          </p:txBody>
        </p:sp>
        <p:sp>
          <p:nvSpPr>
            <p:cNvPr id="22" name="object 22"/>
            <p:cNvSpPr/>
            <p:nvPr/>
          </p:nvSpPr>
          <p:spPr>
            <a:xfrm>
              <a:off x="838200" y="3025152"/>
              <a:ext cx="2895600" cy="661670"/>
            </a:xfrm>
            <a:custGeom>
              <a:avLst/>
              <a:gdLst/>
              <a:ahLst/>
              <a:cxnLst/>
              <a:rect l="l" t="t" r="r" b="b"/>
              <a:pathLst>
                <a:path w="2895600" h="661670">
                  <a:moveTo>
                    <a:pt x="0" y="661403"/>
                  </a:moveTo>
                  <a:lnTo>
                    <a:pt x="2895600" y="661403"/>
                  </a:lnTo>
                  <a:lnTo>
                    <a:pt x="2895600" y="0"/>
                  </a:lnTo>
                  <a:lnTo>
                    <a:pt x="0" y="0"/>
                  </a:lnTo>
                  <a:lnTo>
                    <a:pt x="0" y="661403"/>
                  </a:lnTo>
                  <a:close/>
                </a:path>
              </a:pathLst>
            </a:custGeom>
            <a:ln w="9534">
              <a:solidFill>
                <a:srgbClr val="000000"/>
              </a:solidFill>
            </a:ln>
          </p:spPr>
          <p:txBody>
            <a:bodyPr wrap="square" lIns="0" tIns="0" rIns="0" bIns="0" rtlCol="0"/>
            <a:lstStyle/>
            <a:p>
              <a:endParaRPr sz="1050"/>
            </a:p>
          </p:txBody>
        </p:sp>
      </p:grpSp>
      <p:sp>
        <p:nvSpPr>
          <p:cNvPr id="23" name="object 23"/>
          <p:cNvSpPr txBox="1"/>
          <p:nvPr/>
        </p:nvSpPr>
        <p:spPr>
          <a:xfrm>
            <a:off x="2897782" y="2961029"/>
            <a:ext cx="2164556" cy="287098"/>
          </a:xfrm>
          <a:prstGeom prst="rect">
            <a:avLst/>
          </a:prstGeom>
        </p:spPr>
        <p:txBody>
          <a:bodyPr vert="horz" wrap="square" lIns="0" tIns="10001" rIns="0" bIns="0" rtlCol="0">
            <a:spAutoFit/>
          </a:bodyPr>
          <a:lstStyle/>
          <a:p>
            <a:pPr marL="509111">
              <a:spcBef>
                <a:spcPts val="79"/>
              </a:spcBef>
            </a:pPr>
            <a:r>
              <a:rPr sz="1800" dirty="0">
                <a:solidFill>
                  <a:srgbClr val="FDE9DE"/>
                </a:solidFill>
                <a:latin typeface="Arial" panose="020B0604020202020204" pitchFamily="34" charset="0"/>
                <a:cs typeface="Arial" panose="020B0604020202020204" pitchFamily="34" charset="0"/>
              </a:rPr>
              <a:t>CẤP</a:t>
            </a:r>
            <a:r>
              <a:rPr sz="1800" spc="-94" dirty="0">
                <a:solidFill>
                  <a:srgbClr val="FDE9DE"/>
                </a:solidFill>
                <a:latin typeface="Arial" panose="020B0604020202020204" pitchFamily="34" charset="0"/>
                <a:cs typeface="Arial" panose="020B0604020202020204" pitchFamily="34" charset="0"/>
              </a:rPr>
              <a:t> </a:t>
            </a:r>
            <a:r>
              <a:rPr sz="1800" spc="-15" dirty="0">
                <a:solidFill>
                  <a:srgbClr val="FDE9DE"/>
                </a:solidFill>
                <a:latin typeface="Arial" panose="020B0604020202020204" pitchFamily="34" charset="0"/>
                <a:cs typeface="Arial" panose="020B0604020202020204" pitchFamily="34" charset="0"/>
              </a:rPr>
              <a:t>ĐÔNG</a:t>
            </a:r>
            <a:endParaRPr sz="1800" dirty="0">
              <a:latin typeface="Arial" panose="020B0604020202020204" pitchFamily="34" charset="0"/>
              <a:cs typeface="Arial" panose="020B0604020202020204" pitchFamily="34" charset="0"/>
            </a:endParaRPr>
          </a:p>
        </p:txBody>
      </p:sp>
      <p:grpSp>
        <p:nvGrpSpPr>
          <p:cNvPr id="24" name="object 24"/>
          <p:cNvGrpSpPr/>
          <p:nvPr/>
        </p:nvGrpSpPr>
        <p:grpSpPr>
          <a:xfrm>
            <a:off x="2829912" y="4566659"/>
            <a:ext cx="2185988" cy="507206"/>
            <a:chOff x="752475" y="5295900"/>
            <a:chExt cx="2914650" cy="676275"/>
          </a:xfrm>
        </p:grpSpPr>
        <p:pic>
          <p:nvPicPr>
            <p:cNvPr id="25" name="object 25"/>
            <p:cNvPicPr/>
            <p:nvPr/>
          </p:nvPicPr>
          <p:blipFill>
            <a:blip r:embed="rId10" cstate="print"/>
            <a:stretch>
              <a:fillRect/>
            </a:stretch>
          </p:blipFill>
          <p:spPr>
            <a:xfrm>
              <a:off x="752475" y="5295900"/>
              <a:ext cx="2914650" cy="619125"/>
            </a:xfrm>
            <a:prstGeom prst="rect">
              <a:avLst/>
            </a:prstGeom>
          </p:spPr>
        </p:pic>
        <p:pic>
          <p:nvPicPr>
            <p:cNvPr id="26" name="object 26"/>
            <p:cNvPicPr/>
            <p:nvPr/>
          </p:nvPicPr>
          <p:blipFill>
            <a:blip r:embed="rId11" cstate="print"/>
            <a:stretch>
              <a:fillRect/>
            </a:stretch>
          </p:blipFill>
          <p:spPr>
            <a:xfrm>
              <a:off x="1181100" y="5324475"/>
              <a:ext cx="2143125" cy="647700"/>
            </a:xfrm>
            <a:prstGeom prst="rect">
              <a:avLst/>
            </a:prstGeom>
          </p:spPr>
        </p:pic>
      </p:grpSp>
      <p:sp>
        <p:nvSpPr>
          <p:cNvPr id="27" name="object 27"/>
          <p:cNvSpPr txBox="1"/>
          <p:nvPr/>
        </p:nvSpPr>
        <p:spPr>
          <a:xfrm>
            <a:off x="2894206" y="4631428"/>
            <a:ext cx="2171700" cy="361157"/>
          </a:xfrm>
          <a:prstGeom prst="rect">
            <a:avLst/>
          </a:prstGeom>
          <a:solidFill>
            <a:srgbClr val="799AEC"/>
          </a:solidFill>
          <a:ln w="9534">
            <a:solidFill>
              <a:srgbClr val="000000"/>
            </a:solidFill>
          </a:ln>
        </p:spPr>
        <p:txBody>
          <a:bodyPr vert="horz" wrap="square" lIns="0" tIns="83344" rIns="0" bIns="0" rtlCol="0">
            <a:spAutoFit/>
          </a:bodyPr>
          <a:lstStyle/>
          <a:p>
            <a:pPr marL="455771">
              <a:spcBef>
                <a:spcPts val="656"/>
              </a:spcBef>
            </a:pPr>
            <a:r>
              <a:rPr sz="1800" dirty="0">
                <a:solidFill>
                  <a:srgbClr val="FDE9DE"/>
                </a:solidFill>
                <a:latin typeface="Arial" panose="020B0604020202020204" pitchFamily="34" charset="0"/>
                <a:cs typeface="Arial" panose="020B0604020202020204" pitchFamily="34" charset="0"/>
              </a:rPr>
              <a:t>DẬP</a:t>
            </a:r>
            <a:r>
              <a:rPr sz="1800" spc="-90" dirty="0">
                <a:solidFill>
                  <a:srgbClr val="FDE9DE"/>
                </a:solidFill>
                <a:latin typeface="Arial" panose="020B0604020202020204" pitchFamily="34" charset="0"/>
                <a:cs typeface="Arial" panose="020B0604020202020204" pitchFamily="34" charset="0"/>
              </a:rPr>
              <a:t> </a:t>
            </a:r>
            <a:r>
              <a:rPr sz="1800" spc="-15" dirty="0">
                <a:solidFill>
                  <a:srgbClr val="FDE9DE"/>
                </a:solidFill>
                <a:latin typeface="Arial" panose="020B0604020202020204" pitchFamily="34" charset="0"/>
                <a:cs typeface="Arial" panose="020B0604020202020204" pitchFamily="34" charset="0"/>
              </a:rPr>
              <a:t>BLOCK</a:t>
            </a:r>
            <a:endParaRPr sz="1800" dirty="0">
              <a:latin typeface="Arial" panose="020B0604020202020204" pitchFamily="34" charset="0"/>
              <a:cs typeface="Arial" panose="020B0604020202020204" pitchFamily="34" charset="0"/>
            </a:endParaRPr>
          </a:p>
        </p:txBody>
      </p:sp>
      <p:pic>
        <p:nvPicPr>
          <p:cNvPr id="28" name="object 28"/>
          <p:cNvPicPr/>
          <p:nvPr/>
        </p:nvPicPr>
        <p:blipFill>
          <a:blip r:embed="rId12" cstate="print"/>
          <a:stretch>
            <a:fillRect/>
          </a:stretch>
        </p:blipFill>
        <p:spPr>
          <a:xfrm>
            <a:off x="5973162" y="3459377"/>
            <a:ext cx="2185988" cy="571500"/>
          </a:xfrm>
          <a:prstGeom prst="rect">
            <a:avLst/>
          </a:prstGeom>
        </p:spPr>
      </p:pic>
      <p:sp>
        <p:nvSpPr>
          <p:cNvPr id="29" name="object 29"/>
          <p:cNvSpPr txBox="1"/>
          <p:nvPr/>
        </p:nvSpPr>
        <p:spPr>
          <a:xfrm>
            <a:off x="6037456" y="3526527"/>
            <a:ext cx="2171700" cy="414537"/>
          </a:xfrm>
          <a:prstGeom prst="rect">
            <a:avLst/>
          </a:prstGeom>
          <a:solidFill>
            <a:srgbClr val="799AEC"/>
          </a:solidFill>
          <a:ln w="9534">
            <a:solidFill>
              <a:srgbClr val="000000"/>
            </a:solidFill>
          </a:ln>
        </p:spPr>
        <p:txBody>
          <a:bodyPr vert="horz" wrap="square" lIns="0" tIns="136208" rIns="0" bIns="0" rtlCol="0">
            <a:spAutoFit/>
          </a:bodyPr>
          <a:lstStyle/>
          <a:p>
            <a:pPr marL="559118">
              <a:spcBef>
                <a:spcPts val="1073"/>
              </a:spcBef>
            </a:pPr>
            <a:r>
              <a:rPr sz="1800" dirty="0">
                <a:solidFill>
                  <a:srgbClr val="FDE9DE"/>
                </a:solidFill>
                <a:latin typeface="Arial" panose="020B0604020202020204" pitchFamily="34" charset="0"/>
                <a:cs typeface="Arial" panose="020B0604020202020204" pitchFamily="34" charset="0"/>
              </a:rPr>
              <a:t>MẠ</a:t>
            </a:r>
            <a:r>
              <a:rPr sz="1800" spc="-11" dirty="0">
                <a:solidFill>
                  <a:srgbClr val="FDE9DE"/>
                </a:solidFill>
                <a:latin typeface="Arial" panose="020B0604020202020204" pitchFamily="34" charset="0"/>
                <a:cs typeface="Arial" panose="020B0604020202020204" pitchFamily="34" charset="0"/>
              </a:rPr>
              <a:t> </a:t>
            </a:r>
            <a:r>
              <a:rPr sz="1800" spc="-15" dirty="0">
                <a:solidFill>
                  <a:srgbClr val="FDE9DE"/>
                </a:solidFill>
                <a:latin typeface="Arial" panose="020B0604020202020204" pitchFamily="34" charset="0"/>
                <a:cs typeface="Arial" panose="020B0604020202020204" pitchFamily="34" charset="0"/>
              </a:rPr>
              <a:t>BĂNG</a:t>
            </a:r>
            <a:endParaRPr sz="1800" dirty="0">
              <a:latin typeface="Arial" panose="020B0604020202020204" pitchFamily="34" charset="0"/>
              <a:cs typeface="Arial" panose="020B0604020202020204" pitchFamily="34" charset="0"/>
            </a:endParaRPr>
          </a:p>
        </p:txBody>
      </p:sp>
      <p:grpSp>
        <p:nvGrpSpPr>
          <p:cNvPr id="30" name="object 30"/>
          <p:cNvGrpSpPr/>
          <p:nvPr/>
        </p:nvGrpSpPr>
        <p:grpSpPr>
          <a:xfrm>
            <a:off x="5973162" y="1137659"/>
            <a:ext cx="2185988" cy="507206"/>
            <a:chOff x="4943475" y="723900"/>
            <a:chExt cx="2914650" cy="676275"/>
          </a:xfrm>
        </p:grpSpPr>
        <p:pic>
          <p:nvPicPr>
            <p:cNvPr id="31" name="object 31"/>
            <p:cNvPicPr/>
            <p:nvPr/>
          </p:nvPicPr>
          <p:blipFill>
            <a:blip r:embed="rId13" cstate="print"/>
            <a:stretch>
              <a:fillRect/>
            </a:stretch>
          </p:blipFill>
          <p:spPr>
            <a:xfrm>
              <a:off x="4943475" y="723900"/>
              <a:ext cx="2914650" cy="619125"/>
            </a:xfrm>
            <a:prstGeom prst="rect">
              <a:avLst/>
            </a:prstGeom>
          </p:spPr>
        </p:pic>
        <p:pic>
          <p:nvPicPr>
            <p:cNvPr id="32" name="object 32"/>
            <p:cNvPicPr/>
            <p:nvPr/>
          </p:nvPicPr>
          <p:blipFill>
            <a:blip r:embed="rId14" cstate="print"/>
            <a:stretch>
              <a:fillRect/>
            </a:stretch>
          </p:blipFill>
          <p:spPr>
            <a:xfrm>
              <a:off x="5114925" y="752475"/>
              <a:ext cx="2657475" cy="647700"/>
            </a:xfrm>
            <a:prstGeom prst="rect">
              <a:avLst/>
            </a:prstGeom>
          </p:spPr>
        </p:pic>
      </p:grpSp>
      <p:sp>
        <p:nvSpPr>
          <p:cNvPr id="33" name="object 33"/>
          <p:cNvSpPr txBox="1"/>
          <p:nvPr/>
        </p:nvSpPr>
        <p:spPr>
          <a:xfrm>
            <a:off x="6037456" y="1206238"/>
            <a:ext cx="2171700" cy="355386"/>
          </a:xfrm>
          <a:prstGeom prst="rect">
            <a:avLst/>
          </a:prstGeom>
          <a:solidFill>
            <a:srgbClr val="799AEC"/>
          </a:solidFill>
          <a:ln w="9534">
            <a:solidFill>
              <a:srgbClr val="000000"/>
            </a:solidFill>
          </a:ln>
        </p:spPr>
        <p:txBody>
          <a:bodyPr vert="horz" wrap="square" lIns="0" tIns="77629" rIns="0" bIns="0" rtlCol="0">
            <a:spAutoFit/>
          </a:bodyPr>
          <a:lstStyle/>
          <a:p>
            <a:pPr marL="265748">
              <a:spcBef>
                <a:spcPts val="611"/>
              </a:spcBef>
            </a:pPr>
            <a:r>
              <a:rPr sz="1800" dirty="0">
                <a:solidFill>
                  <a:srgbClr val="FDE9DE"/>
                </a:solidFill>
                <a:latin typeface="Arial" panose="020B0604020202020204" pitchFamily="34" charset="0"/>
                <a:cs typeface="Arial" panose="020B0604020202020204" pitchFamily="34" charset="0"/>
              </a:rPr>
              <a:t>BĂNG</a:t>
            </a:r>
            <a:r>
              <a:rPr sz="1800" spc="-34" dirty="0">
                <a:solidFill>
                  <a:srgbClr val="FDE9DE"/>
                </a:solidFill>
                <a:latin typeface="Arial" panose="020B0604020202020204" pitchFamily="34" charset="0"/>
                <a:cs typeface="Arial" panose="020B0604020202020204" pitchFamily="34" charset="0"/>
              </a:rPr>
              <a:t> </a:t>
            </a:r>
            <a:r>
              <a:rPr sz="1800" spc="-8" dirty="0">
                <a:solidFill>
                  <a:srgbClr val="FDE9DE"/>
                </a:solidFill>
                <a:latin typeface="Arial" panose="020B0604020202020204" pitchFamily="34" charset="0"/>
                <a:cs typeface="Arial" panose="020B0604020202020204" pitchFamily="34" charset="0"/>
              </a:rPr>
              <a:t>CHUYỀN</a:t>
            </a:r>
            <a:endParaRPr sz="1800" dirty="0">
              <a:latin typeface="Arial" panose="020B0604020202020204" pitchFamily="34" charset="0"/>
              <a:cs typeface="Arial" panose="020B0604020202020204" pitchFamily="34" charset="0"/>
            </a:endParaRPr>
          </a:p>
        </p:txBody>
      </p:sp>
      <p:pic>
        <p:nvPicPr>
          <p:cNvPr id="34" name="object 34"/>
          <p:cNvPicPr/>
          <p:nvPr/>
        </p:nvPicPr>
        <p:blipFill>
          <a:blip r:embed="rId15" cstate="print"/>
          <a:stretch>
            <a:fillRect/>
          </a:stretch>
        </p:blipFill>
        <p:spPr>
          <a:xfrm>
            <a:off x="6030312" y="4616665"/>
            <a:ext cx="2128838" cy="578644"/>
          </a:xfrm>
          <a:prstGeom prst="rect">
            <a:avLst/>
          </a:prstGeom>
        </p:spPr>
      </p:pic>
      <p:sp>
        <p:nvSpPr>
          <p:cNvPr id="35" name="object 35"/>
          <p:cNvSpPr txBox="1"/>
          <p:nvPr/>
        </p:nvSpPr>
        <p:spPr>
          <a:xfrm>
            <a:off x="6116038" y="4686674"/>
            <a:ext cx="2093119" cy="416461"/>
          </a:xfrm>
          <a:prstGeom prst="rect">
            <a:avLst/>
          </a:prstGeom>
          <a:solidFill>
            <a:srgbClr val="799AEC"/>
          </a:solidFill>
          <a:ln w="9534">
            <a:solidFill>
              <a:srgbClr val="000000"/>
            </a:solidFill>
          </a:ln>
        </p:spPr>
        <p:txBody>
          <a:bodyPr vert="horz" wrap="square" lIns="0" tIns="138113" rIns="0" bIns="0" rtlCol="0">
            <a:spAutoFit/>
          </a:bodyPr>
          <a:lstStyle/>
          <a:p>
            <a:pPr marL="287179">
              <a:spcBef>
                <a:spcPts val="1088"/>
              </a:spcBef>
            </a:pPr>
            <a:r>
              <a:rPr sz="1800" dirty="0">
                <a:solidFill>
                  <a:srgbClr val="FDE9DE"/>
                </a:solidFill>
                <a:latin typeface="Arial" panose="020B0604020202020204" pitchFamily="34" charset="0"/>
                <a:cs typeface="Arial" panose="020B0604020202020204" pitchFamily="34" charset="0"/>
              </a:rPr>
              <a:t>THÀNH</a:t>
            </a:r>
            <a:r>
              <a:rPr sz="1800" spc="-64" dirty="0">
                <a:solidFill>
                  <a:srgbClr val="FDE9DE"/>
                </a:solidFill>
                <a:latin typeface="Arial" panose="020B0604020202020204" pitchFamily="34" charset="0"/>
                <a:cs typeface="Arial" panose="020B0604020202020204" pitchFamily="34" charset="0"/>
              </a:rPr>
              <a:t> </a:t>
            </a:r>
            <a:r>
              <a:rPr sz="1800" spc="-15" dirty="0">
                <a:solidFill>
                  <a:srgbClr val="FDE9DE"/>
                </a:solidFill>
                <a:latin typeface="Arial" panose="020B0604020202020204" pitchFamily="34" charset="0"/>
                <a:cs typeface="Arial" panose="020B0604020202020204" pitchFamily="34" charset="0"/>
              </a:rPr>
              <a:t>PHẨM</a:t>
            </a:r>
            <a:endParaRPr sz="1800" dirty="0">
              <a:latin typeface="Arial" panose="020B0604020202020204" pitchFamily="34" charset="0"/>
              <a:cs typeface="Arial" panose="020B0604020202020204" pitchFamily="34" charset="0"/>
            </a:endParaRPr>
          </a:p>
        </p:txBody>
      </p:sp>
      <p:grpSp>
        <p:nvGrpSpPr>
          <p:cNvPr id="36" name="object 36"/>
          <p:cNvGrpSpPr/>
          <p:nvPr/>
        </p:nvGrpSpPr>
        <p:grpSpPr>
          <a:xfrm>
            <a:off x="2887063" y="1080508"/>
            <a:ext cx="2296954" cy="571500"/>
            <a:chOff x="828675" y="647700"/>
            <a:chExt cx="3062605" cy="762000"/>
          </a:xfrm>
        </p:grpSpPr>
        <p:pic>
          <p:nvPicPr>
            <p:cNvPr id="37" name="object 37"/>
            <p:cNvPicPr/>
            <p:nvPr/>
          </p:nvPicPr>
          <p:blipFill>
            <a:blip r:embed="rId16" cstate="print"/>
            <a:stretch>
              <a:fillRect/>
            </a:stretch>
          </p:blipFill>
          <p:spPr>
            <a:xfrm>
              <a:off x="828675" y="647700"/>
              <a:ext cx="2990850" cy="695325"/>
            </a:xfrm>
            <a:prstGeom prst="rect">
              <a:avLst/>
            </a:prstGeom>
          </p:spPr>
        </p:pic>
        <p:pic>
          <p:nvPicPr>
            <p:cNvPr id="38" name="object 38"/>
            <p:cNvPicPr/>
            <p:nvPr/>
          </p:nvPicPr>
          <p:blipFill>
            <a:blip r:embed="rId17" cstate="print"/>
            <a:stretch>
              <a:fillRect/>
            </a:stretch>
          </p:blipFill>
          <p:spPr>
            <a:xfrm>
              <a:off x="933450" y="714375"/>
              <a:ext cx="2857500" cy="647700"/>
            </a:xfrm>
            <a:prstGeom prst="rect">
              <a:avLst/>
            </a:prstGeom>
          </p:spPr>
        </p:pic>
        <p:sp>
          <p:nvSpPr>
            <p:cNvPr id="39" name="object 39"/>
            <p:cNvSpPr/>
            <p:nvPr/>
          </p:nvSpPr>
          <p:spPr>
            <a:xfrm>
              <a:off x="914400" y="741680"/>
              <a:ext cx="2971800" cy="662940"/>
            </a:xfrm>
            <a:custGeom>
              <a:avLst/>
              <a:gdLst/>
              <a:ahLst/>
              <a:cxnLst/>
              <a:rect l="l" t="t" r="r" b="b"/>
              <a:pathLst>
                <a:path w="2971800" h="662940">
                  <a:moveTo>
                    <a:pt x="2971800" y="0"/>
                  </a:moveTo>
                  <a:lnTo>
                    <a:pt x="0" y="0"/>
                  </a:lnTo>
                  <a:lnTo>
                    <a:pt x="0" y="662939"/>
                  </a:lnTo>
                  <a:lnTo>
                    <a:pt x="2971800" y="662939"/>
                  </a:lnTo>
                  <a:lnTo>
                    <a:pt x="2971800" y="0"/>
                  </a:lnTo>
                  <a:close/>
                </a:path>
              </a:pathLst>
            </a:custGeom>
            <a:solidFill>
              <a:srgbClr val="799AEC"/>
            </a:solidFill>
          </p:spPr>
          <p:txBody>
            <a:bodyPr wrap="square" lIns="0" tIns="0" rIns="0" bIns="0" rtlCol="0"/>
            <a:lstStyle/>
            <a:p>
              <a:endParaRPr sz="1050"/>
            </a:p>
          </p:txBody>
        </p:sp>
        <p:sp>
          <p:nvSpPr>
            <p:cNvPr id="40" name="object 40"/>
            <p:cNvSpPr/>
            <p:nvPr/>
          </p:nvSpPr>
          <p:spPr>
            <a:xfrm>
              <a:off x="914400" y="741680"/>
              <a:ext cx="2971800" cy="662940"/>
            </a:xfrm>
            <a:custGeom>
              <a:avLst/>
              <a:gdLst/>
              <a:ahLst/>
              <a:cxnLst/>
              <a:rect l="l" t="t" r="r" b="b"/>
              <a:pathLst>
                <a:path w="2971800" h="662940">
                  <a:moveTo>
                    <a:pt x="0" y="662939"/>
                  </a:moveTo>
                  <a:lnTo>
                    <a:pt x="2971800" y="662939"/>
                  </a:lnTo>
                  <a:lnTo>
                    <a:pt x="2971800" y="0"/>
                  </a:lnTo>
                  <a:lnTo>
                    <a:pt x="0" y="0"/>
                  </a:lnTo>
                  <a:lnTo>
                    <a:pt x="0" y="662939"/>
                  </a:lnTo>
                  <a:close/>
                </a:path>
              </a:pathLst>
            </a:custGeom>
            <a:ln w="9534">
              <a:solidFill>
                <a:srgbClr val="000000"/>
              </a:solidFill>
            </a:ln>
          </p:spPr>
          <p:txBody>
            <a:bodyPr wrap="square" lIns="0" tIns="0" rIns="0" bIns="0" rtlCol="0"/>
            <a:lstStyle/>
            <a:p>
              <a:endParaRPr sz="1050"/>
            </a:p>
          </p:txBody>
        </p:sp>
      </p:grpSp>
      <p:sp>
        <p:nvSpPr>
          <p:cNvPr id="41" name="object 41"/>
          <p:cNvSpPr txBox="1">
            <a:spLocks noGrp="1"/>
          </p:cNvSpPr>
          <p:nvPr>
            <p:ph type="title" idx="4294967295"/>
          </p:nvPr>
        </p:nvSpPr>
        <p:spPr>
          <a:xfrm>
            <a:off x="367701" y="837343"/>
            <a:ext cx="2222500" cy="271741"/>
          </a:xfrm>
          <a:prstGeom prst="rect">
            <a:avLst/>
          </a:prstGeom>
        </p:spPr>
        <p:txBody>
          <a:bodyPr spcFirstLastPara="1" vert="horz" wrap="square" lIns="0" tIns="9525" rIns="0" bIns="0" rtlCol="0" anchor="ctr" anchorCtr="0">
            <a:spAutoFit/>
          </a:bodyPr>
          <a:lstStyle/>
          <a:p>
            <a:pPr marL="209074">
              <a:spcBef>
                <a:spcPts val="75"/>
              </a:spcBef>
            </a:pPr>
            <a:r>
              <a:rPr sz="1800" b="1" dirty="0">
                <a:solidFill>
                  <a:schemeClr val="bg2">
                    <a:lumMod val="25000"/>
                  </a:schemeClr>
                </a:solidFill>
                <a:latin typeface="Arial" panose="020B0604020202020204" pitchFamily="34" charset="0"/>
                <a:cs typeface="Arial" panose="020B0604020202020204" pitchFamily="34" charset="0"/>
              </a:rPr>
              <a:t>XỬ</a:t>
            </a:r>
            <a:r>
              <a:rPr sz="1800" b="1" spc="-19" dirty="0">
                <a:solidFill>
                  <a:schemeClr val="bg2">
                    <a:lumMod val="25000"/>
                  </a:schemeClr>
                </a:solidFill>
                <a:latin typeface="Arial" panose="020B0604020202020204" pitchFamily="34" charset="0"/>
                <a:cs typeface="Arial" panose="020B0604020202020204" pitchFamily="34" charset="0"/>
              </a:rPr>
              <a:t> </a:t>
            </a:r>
            <a:r>
              <a:rPr sz="1800" b="1" dirty="0">
                <a:solidFill>
                  <a:schemeClr val="bg2">
                    <a:lumMod val="25000"/>
                  </a:schemeClr>
                </a:solidFill>
                <a:latin typeface="Arial" panose="020B0604020202020204" pitchFamily="34" charset="0"/>
                <a:cs typeface="Arial" panose="020B0604020202020204" pitchFamily="34" charset="0"/>
              </a:rPr>
              <a:t>LÝ</a:t>
            </a:r>
            <a:r>
              <a:rPr sz="1800" b="1" spc="23" dirty="0">
                <a:solidFill>
                  <a:schemeClr val="bg2">
                    <a:lumMod val="25000"/>
                  </a:schemeClr>
                </a:solidFill>
                <a:latin typeface="Arial" panose="020B0604020202020204" pitchFamily="34" charset="0"/>
                <a:cs typeface="Arial" panose="020B0604020202020204" pitchFamily="34" charset="0"/>
              </a:rPr>
              <a:t> </a:t>
            </a:r>
            <a:r>
              <a:rPr sz="1800" b="1" dirty="0">
                <a:solidFill>
                  <a:schemeClr val="bg2">
                    <a:lumMod val="25000"/>
                  </a:schemeClr>
                </a:solidFill>
                <a:latin typeface="Arial" panose="020B0604020202020204" pitchFamily="34" charset="0"/>
                <a:cs typeface="Arial" panose="020B0604020202020204" pitchFamily="34" charset="0"/>
              </a:rPr>
              <a:t>&amp;</a:t>
            </a:r>
            <a:r>
              <a:rPr sz="1800" b="1" spc="-71" dirty="0">
                <a:solidFill>
                  <a:schemeClr val="bg2">
                    <a:lumMod val="25000"/>
                  </a:schemeClr>
                </a:solidFill>
                <a:latin typeface="Arial" panose="020B0604020202020204" pitchFamily="34" charset="0"/>
                <a:cs typeface="Arial" panose="020B0604020202020204" pitchFamily="34" charset="0"/>
              </a:rPr>
              <a:t> </a:t>
            </a:r>
            <a:r>
              <a:rPr sz="1800" b="1" dirty="0">
                <a:solidFill>
                  <a:schemeClr val="bg2">
                    <a:lumMod val="25000"/>
                  </a:schemeClr>
                </a:solidFill>
                <a:latin typeface="Arial" panose="020B0604020202020204" pitchFamily="34" charset="0"/>
                <a:cs typeface="Arial" panose="020B0604020202020204" pitchFamily="34" charset="0"/>
              </a:rPr>
              <a:t>SƠ</a:t>
            </a:r>
            <a:r>
              <a:rPr sz="1800" b="1" spc="-23" dirty="0">
                <a:solidFill>
                  <a:schemeClr val="bg2">
                    <a:lumMod val="25000"/>
                  </a:schemeClr>
                </a:solidFill>
                <a:latin typeface="Arial" panose="020B0604020202020204" pitchFamily="34" charset="0"/>
                <a:cs typeface="Arial" panose="020B0604020202020204" pitchFamily="34" charset="0"/>
              </a:rPr>
              <a:t> </a:t>
            </a:r>
            <a:r>
              <a:rPr sz="1800" b="1" spc="-19" dirty="0">
                <a:solidFill>
                  <a:schemeClr val="bg2">
                    <a:lumMod val="25000"/>
                  </a:schemeClr>
                </a:solidFill>
                <a:latin typeface="Arial" panose="020B0604020202020204" pitchFamily="34" charset="0"/>
                <a:cs typeface="Arial" panose="020B0604020202020204" pitchFamily="34" charset="0"/>
              </a:rPr>
              <a:t>CHẾ</a:t>
            </a:r>
            <a:endParaRPr sz="1800" b="1" dirty="0">
              <a:solidFill>
                <a:schemeClr val="bg2">
                  <a:lumMod val="25000"/>
                </a:schemeClr>
              </a:solidFill>
              <a:latin typeface="Arial" panose="020B0604020202020204" pitchFamily="34" charset="0"/>
              <a:cs typeface="Arial" panose="020B0604020202020204" pitchFamily="34" charset="0"/>
            </a:endParaRPr>
          </a:p>
        </p:txBody>
      </p:sp>
      <p:grpSp>
        <p:nvGrpSpPr>
          <p:cNvPr id="42" name="object 42"/>
          <p:cNvGrpSpPr/>
          <p:nvPr/>
        </p:nvGrpSpPr>
        <p:grpSpPr>
          <a:xfrm>
            <a:off x="6880418" y="1637720"/>
            <a:ext cx="360998" cy="1782128"/>
            <a:chOff x="6153150" y="1390650"/>
            <a:chExt cx="481330" cy="2376170"/>
          </a:xfrm>
        </p:grpSpPr>
        <p:pic>
          <p:nvPicPr>
            <p:cNvPr id="43" name="object 43"/>
            <p:cNvPicPr/>
            <p:nvPr/>
          </p:nvPicPr>
          <p:blipFill>
            <a:blip r:embed="rId18" cstate="print"/>
            <a:stretch>
              <a:fillRect/>
            </a:stretch>
          </p:blipFill>
          <p:spPr>
            <a:xfrm>
              <a:off x="6153150" y="2933700"/>
              <a:ext cx="419100" cy="771525"/>
            </a:xfrm>
            <a:prstGeom prst="rect">
              <a:avLst/>
            </a:prstGeom>
          </p:spPr>
        </p:pic>
        <p:sp>
          <p:nvSpPr>
            <p:cNvPr id="44" name="object 44"/>
            <p:cNvSpPr/>
            <p:nvPr/>
          </p:nvSpPr>
          <p:spPr>
            <a:xfrm>
              <a:off x="6248400" y="3025139"/>
              <a:ext cx="381000" cy="736600"/>
            </a:xfrm>
            <a:custGeom>
              <a:avLst/>
              <a:gdLst/>
              <a:ahLst/>
              <a:cxnLst/>
              <a:rect l="l" t="t" r="r" b="b"/>
              <a:pathLst>
                <a:path w="381000" h="736600">
                  <a:moveTo>
                    <a:pt x="285750" y="0"/>
                  </a:moveTo>
                  <a:lnTo>
                    <a:pt x="95250" y="0"/>
                  </a:lnTo>
                  <a:lnTo>
                    <a:pt x="95250" y="546100"/>
                  </a:lnTo>
                  <a:lnTo>
                    <a:pt x="0" y="546100"/>
                  </a:lnTo>
                  <a:lnTo>
                    <a:pt x="190500" y="736600"/>
                  </a:lnTo>
                  <a:lnTo>
                    <a:pt x="381000" y="546100"/>
                  </a:lnTo>
                  <a:lnTo>
                    <a:pt x="285750" y="546100"/>
                  </a:lnTo>
                  <a:lnTo>
                    <a:pt x="285750" y="0"/>
                  </a:lnTo>
                  <a:close/>
                </a:path>
              </a:pathLst>
            </a:custGeom>
            <a:solidFill>
              <a:srgbClr val="799AEC"/>
            </a:solidFill>
          </p:spPr>
          <p:txBody>
            <a:bodyPr wrap="square" lIns="0" tIns="0" rIns="0" bIns="0" rtlCol="0"/>
            <a:lstStyle/>
            <a:p>
              <a:endParaRPr sz="1050"/>
            </a:p>
          </p:txBody>
        </p:sp>
        <p:sp>
          <p:nvSpPr>
            <p:cNvPr id="45" name="object 45"/>
            <p:cNvSpPr/>
            <p:nvPr/>
          </p:nvSpPr>
          <p:spPr>
            <a:xfrm>
              <a:off x="6248400" y="3025139"/>
              <a:ext cx="381000" cy="736600"/>
            </a:xfrm>
            <a:custGeom>
              <a:avLst/>
              <a:gdLst/>
              <a:ahLst/>
              <a:cxnLst/>
              <a:rect l="l" t="t" r="r" b="b"/>
              <a:pathLst>
                <a:path w="381000" h="736600">
                  <a:moveTo>
                    <a:pt x="0" y="546100"/>
                  </a:moveTo>
                  <a:lnTo>
                    <a:pt x="95250" y="546100"/>
                  </a:lnTo>
                  <a:lnTo>
                    <a:pt x="95250" y="0"/>
                  </a:lnTo>
                  <a:lnTo>
                    <a:pt x="285750" y="0"/>
                  </a:lnTo>
                  <a:lnTo>
                    <a:pt x="285750" y="546100"/>
                  </a:lnTo>
                  <a:lnTo>
                    <a:pt x="381000" y="546100"/>
                  </a:lnTo>
                  <a:lnTo>
                    <a:pt x="190500" y="736600"/>
                  </a:lnTo>
                  <a:lnTo>
                    <a:pt x="0" y="546100"/>
                  </a:lnTo>
                  <a:close/>
                </a:path>
              </a:pathLst>
            </a:custGeom>
            <a:ln w="9534">
              <a:solidFill>
                <a:srgbClr val="000000"/>
              </a:solidFill>
            </a:ln>
          </p:spPr>
          <p:txBody>
            <a:bodyPr wrap="square" lIns="0" tIns="0" rIns="0" bIns="0" rtlCol="0"/>
            <a:lstStyle/>
            <a:p>
              <a:endParaRPr sz="1050"/>
            </a:p>
          </p:txBody>
        </p:sp>
        <p:pic>
          <p:nvPicPr>
            <p:cNvPr id="46" name="object 46"/>
            <p:cNvPicPr/>
            <p:nvPr/>
          </p:nvPicPr>
          <p:blipFill>
            <a:blip r:embed="rId19" cstate="print"/>
            <a:stretch>
              <a:fillRect/>
            </a:stretch>
          </p:blipFill>
          <p:spPr>
            <a:xfrm>
              <a:off x="6153150" y="1390650"/>
              <a:ext cx="419100" cy="685800"/>
            </a:xfrm>
            <a:prstGeom prst="rect">
              <a:avLst/>
            </a:prstGeom>
          </p:spPr>
        </p:pic>
        <p:sp>
          <p:nvSpPr>
            <p:cNvPr id="47" name="object 47"/>
            <p:cNvSpPr/>
            <p:nvPr/>
          </p:nvSpPr>
          <p:spPr>
            <a:xfrm>
              <a:off x="6248400" y="1478280"/>
              <a:ext cx="381000" cy="662940"/>
            </a:xfrm>
            <a:custGeom>
              <a:avLst/>
              <a:gdLst/>
              <a:ahLst/>
              <a:cxnLst/>
              <a:rect l="l" t="t" r="r" b="b"/>
              <a:pathLst>
                <a:path w="381000" h="662939">
                  <a:moveTo>
                    <a:pt x="285750" y="0"/>
                  </a:moveTo>
                  <a:lnTo>
                    <a:pt x="95250" y="0"/>
                  </a:lnTo>
                  <a:lnTo>
                    <a:pt x="95250" y="491490"/>
                  </a:lnTo>
                  <a:lnTo>
                    <a:pt x="0" y="491490"/>
                  </a:lnTo>
                  <a:lnTo>
                    <a:pt x="190500" y="662940"/>
                  </a:lnTo>
                  <a:lnTo>
                    <a:pt x="381000" y="491490"/>
                  </a:lnTo>
                  <a:lnTo>
                    <a:pt x="285750" y="491490"/>
                  </a:lnTo>
                  <a:lnTo>
                    <a:pt x="285750" y="0"/>
                  </a:lnTo>
                  <a:close/>
                </a:path>
              </a:pathLst>
            </a:custGeom>
            <a:solidFill>
              <a:srgbClr val="799AEC"/>
            </a:solidFill>
          </p:spPr>
          <p:txBody>
            <a:bodyPr wrap="square" lIns="0" tIns="0" rIns="0" bIns="0" rtlCol="0"/>
            <a:lstStyle/>
            <a:p>
              <a:endParaRPr sz="1050"/>
            </a:p>
          </p:txBody>
        </p:sp>
        <p:sp>
          <p:nvSpPr>
            <p:cNvPr id="48" name="object 48"/>
            <p:cNvSpPr/>
            <p:nvPr/>
          </p:nvSpPr>
          <p:spPr>
            <a:xfrm>
              <a:off x="6248400" y="1478280"/>
              <a:ext cx="381000" cy="662940"/>
            </a:xfrm>
            <a:custGeom>
              <a:avLst/>
              <a:gdLst/>
              <a:ahLst/>
              <a:cxnLst/>
              <a:rect l="l" t="t" r="r" b="b"/>
              <a:pathLst>
                <a:path w="381000" h="662939">
                  <a:moveTo>
                    <a:pt x="0" y="491490"/>
                  </a:moveTo>
                  <a:lnTo>
                    <a:pt x="95250" y="491490"/>
                  </a:lnTo>
                  <a:lnTo>
                    <a:pt x="95250" y="0"/>
                  </a:lnTo>
                  <a:lnTo>
                    <a:pt x="285750" y="0"/>
                  </a:lnTo>
                  <a:lnTo>
                    <a:pt x="285750" y="491490"/>
                  </a:lnTo>
                  <a:lnTo>
                    <a:pt x="381000" y="491490"/>
                  </a:lnTo>
                  <a:lnTo>
                    <a:pt x="190500" y="662940"/>
                  </a:lnTo>
                  <a:lnTo>
                    <a:pt x="0" y="491490"/>
                  </a:lnTo>
                  <a:close/>
                </a:path>
              </a:pathLst>
            </a:custGeom>
            <a:ln w="9534">
              <a:solidFill>
                <a:srgbClr val="000000"/>
              </a:solidFill>
            </a:ln>
          </p:spPr>
          <p:txBody>
            <a:bodyPr wrap="square" lIns="0" tIns="0" rIns="0" bIns="0" rtlCol="0"/>
            <a:lstStyle/>
            <a:p>
              <a:endParaRPr sz="1050"/>
            </a:p>
          </p:txBody>
        </p:sp>
      </p:grpSp>
      <p:grpSp>
        <p:nvGrpSpPr>
          <p:cNvPr id="56" name="object 56"/>
          <p:cNvGrpSpPr/>
          <p:nvPr/>
        </p:nvGrpSpPr>
        <p:grpSpPr>
          <a:xfrm>
            <a:off x="3730025" y="644740"/>
            <a:ext cx="2224088" cy="4059079"/>
            <a:chOff x="1952625" y="66675"/>
            <a:chExt cx="2965450" cy="5412105"/>
          </a:xfrm>
        </p:grpSpPr>
        <p:pic>
          <p:nvPicPr>
            <p:cNvPr id="57" name="object 57"/>
            <p:cNvPicPr/>
            <p:nvPr/>
          </p:nvPicPr>
          <p:blipFill>
            <a:blip r:embed="rId20" cstate="print"/>
            <a:stretch>
              <a:fillRect/>
            </a:stretch>
          </p:blipFill>
          <p:spPr>
            <a:xfrm>
              <a:off x="1962150" y="66675"/>
              <a:ext cx="419100" cy="619125"/>
            </a:xfrm>
            <a:prstGeom prst="rect">
              <a:avLst/>
            </a:prstGeom>
          </p:spPr>
        </p:pic>
        <p:sp>
          <p:nvSpPr>
            <p:cNvPr id="58" name="object 58"/>
            <p:cNvSpPr/>
            <p:nvPr/>
          </p:nvSpPr>
          <p:spPr>
            <a:xfrm>
              <a:off x="2057400" y="152400"/>
              <a:ext cx="381000" cy="589280"/>
            </a:xfrm>
            <a:custGeom>
              <a:avLst/>
              <a:gdLst/>
              <a:ahLst/>
              <a:cxnLst/>
              <a:rect l="l" t="t" r="r" b="b"/>
              <a:pathLst>
                <a:path w="381000" h="589280">
                  <a:moveTo>
                    <a:pt x="285750" y="0"/>
                  </a:moveTo>
                  <a:lnTo>
                    <a:pt x="95250" y="0"/>
                  </a:lnTo>
                  <a:lnTo>
                    <a:pt x="95250" y="436879"/>
                  </a:lnTo>
                  <a:lnTo>
                    <a:pt x="0" y="436879"/>
                  </a:lnTo>
                  <a:lnTo>
                    <a:pt x="190500" y="589279"/>
                  </a:lnTo>
                  <a:lnTo>
                    <a:pt x="381000" y="436879"/>
                  </a:lnTo>
                  <a:lnTo>
                    <a:pt x="285750" y="436879"/>
                  </a:lnTo>
                  <a:lnTo>
                    <a:pt x="285750" y="0"/>
                  </a:lnTo>
                  <a:close/>
                </a:path>
              </a:pathLst>
            </a:custGeom>
            <a:solidFill>
              <a:srgbClr val="799AEC"/>
            </a:solidFill>
          </p:spPr>
          <p:txBody>
            <a:bodyPr wrap="square" lIns="0" tIns="0" rIns="0" bIns="0" rtlCol="0"/>
            <a:lstStyle/>
            <a:p>
              <a:endParaRPr sz="1050"/>
            </a:p>
          </p:txBody>
        </p:sp>
        <p:sp>
          <p:nvSpPr>
            <p:cNvPr id="59" name="object 59"/>
            <p:cNvSpPr/>
            <p:nvPr/>
          </p:nvSpPr>
          <p:spPr>
            <a:xfrm>
              <a:off x="2057400" y="152400"/>
              <a:ext cx="381000" cy="589280"/>
            </a:xfrm>
            <a:custGeom>
              <a:avLst/>
              <a:gdLst/>
              <a:ahLst/>
              <a:cxnLst/>
              <a:rect l="l" t="t" r="r" b="b"/>
              <a:pathLst>
                <a:path w="381000" h="589280">
                  <a:moveTo>
                    <a:pt x="0" y="436879"/>
                  </a:moveTo>
                  <a:lnTo>
                    <a:pt x="95250" y="436879"/>
                  </a:lnTo>
                  <a:lnTo>
                    <a:pt x="95250" y="0"/>
                  </a:lnTo>
                  <a:lnTo>
                    <a:pt x="285750" y="0"/>
                  </a:lnTo>
                  <a:lnTo>
                    <a:pt x="285750" y="436879"/>
                  </a:lnTo>
                  <a:lnTo>
                    <a:pt x="381000" y="436879"/>
                  </a:lnTo>
                  <a:lnTo>
                    <a:pt x="190500" y="589279"/>
                  </a:lnTo>
                  <a:lnTo>
                    <a:pt x="0" y="436879"/>
                  </a:lnTo>
                  <a:close/>
                </a:path>
              </a:pathLst>
            </a:custGeom>
            <a:ln w="9534">
              <a:solidFill>
                <a:srgbClr val="000000"/>
              </a:solidFill>
            </a:ln>
          </p:spPr>
          <p:txBody>
            <a:bodyPr wrap="square" lIns="0" tIns="0" rIns="0" bIns="0" rtlCol="0"/>
            <a:lstStyle/>
            <a:p>
              <a:endParaRPr sz="1050"/>
            </a:p>
          </p:txBody>
        </p:sp>
        <p:pic>
          <p:nvPicPr>
            <p:cNvPr id="60" name="object 60"/>
            <p:cNvPicPr/>
            <p:nvPr/>
          </p:nvPicPr>
          <p:blipFill>
            <a:blip r:embed="rId21" cstate="print"/>
            <a:stretch>
              <a:fillRect/>
            </a:stretch>
          </p:blipFill>
          <p:spPr>
            <a:xfrm>
              <a:off x="1952625" y="1314450"/>
              <a:ext cx="438150" cy="466725"/>
            </a:xfrm>
            <a:prstGeom prst="rect">
              <a:avLst/>
            </a:prstGeom>
          </p:spPr>
        </p:pic>
        <p:sp>
          <p:nvSpPr>
            <p:cNvPr id="61" name="object 61"/>
            <p:cNvSpPr/>
            <p:nvPr/>
          </p:nvSpPr>
          <p:spPr>
            <a:xfrm>
              <a:off x="2057400" y="1404619"/>
              <a:ext cx="381000" cy="441959"/>
            </a:xfrm>
            <a:custGeom>
              <a:avLst/>
              <a:gdLst/>
              <a:ahLst/>
              <a:cxnLst/>
              <a:rect l="l" t="t" r="r" b="b"/>
              <a:pathLst>
                <a:path w="381000" h="441960">
                  <a:moveTo>
                    <a:pt x="285750" y="0"/>
                  </a:moveTo>
                  <a:lnTo>
                    <a:pt x="95250" y="0"/>
                  </a:lnTo>
                  <a:lnTo>
                    <a:pt x="95250" y="327659"/>
                  </a:lnTo>
                  <a:lnTo>
                    <a:pt x="0" y="327659"/>
                  </a:lnTo>
                  <a:lnTo>
                    <a:pt x="190500" y="441959"/>
                  </a:lnTo>
                  <a:lnTo>
                    <a:pt x="381000" y="327659"/>
                  </a:lnTo>
                  <a:lnTo>
                    <a:pt x="285750" y="327659"/>
                  </a:lnTo>
                  <a:lnTo>
                    <a:pt x="285750" y="0"/>
                  </a:lnTo>
                  <a:close/>
                </a:path>
              </a:pathLst>
            </a:custGeom>
            <a:solidFill>
              <a:srgbClr val="799AEC"/>
            </a:solidFill>
          </p:spPr>
          <p:txBody>
            <a:bodyPr wrap="square" lIns="0" tIns="0" rIns="0" bIns="0" rtlCol="0"/>
            <a:lstStyle/>
            <a:p>
              <a:endParaRPr sz="1050"/>
            </a:p>
          </p:txBody>
        </p:sp>
        <p:sp>
          <p:nvSpPr>
            <p:cNvPr id="62" name="object 62"/>
            <p:cNvSpPr/>
            <p:nvPr/>
          </p:nvSpPr>
          <p:spPr>
            <a:xfrm>
              <a:off x="2057400" y="1404619"/>
              <a:ext cx="381000" cy="441959"/>
            </a:xfrm>
            <a:custGeom>
              <a:avLst/>
              <a:gdLst/>
              <a:ahLst/>
              <a:cxnLst/>
              <a:rect l="l" t="t" r="r" b="b"/>
              <a:pathLst>
                <a:path w="381000" h="441960">
                  <a:moveTo>
                    <a:pt x="0" y="327659"/>
                  </a:moveTo>
                  <a:lnTo>
                    <a:pt x="95250" y="327659"/>
                  </a:lnTo>
                  <a:lnTo>
                    <a:pt x="95250" y="0"/>
                  </a:lnTo>
                  <a:lnTo>
                    <a:pt x="285750" y="0"/>
                  </a:lnTo>
                  <a:lnTo>
                    <a:pt x="285750" y="327659"/>
                  </a:lnTo>
                  <a:lnTo>
                    <a:pt x="381000" y="327659"/>
                  </a:lnTo>
                  <a:lnTo>
                    <a:pt x="190500" y="441959"/>
                  </a:lnTo>
                  <a:lnTo>
                    <a:pt x="0" y="327659"/>
                  </a:lnTo>
                  <a:close/>
                </a:path>
              </a:pathLst>
            </a:custGeom>
            <a:ln w="9534">
              <a:solidFill>
                <a:srgbClr val="000000"/>
              </a:solidFill>
            </a:ln>
          </p:spPr>
          <p:txBody>
            <a:bodyPr wrap="square" lIns="0" tIns="0" rIns="0" bIns="0" rtlCol="0"/>
            <a:lstStyle/>
            <a:p>
              <a:endParaRPr sz="1050"/>
            </a:p>
          </p:txBody>
        </p:sp>
        <p:pic>
          <p:nvPicPr>
            <p:cNvPr id="63" name="object 63"/>
            <p:cNvPicPr/>
            <p:nvPr/>
          </p:nvPicPr>
          <p:blipFill>
            <a:blip r:embed="rId22" cstate="print"/>
            <a:stretch>
              <a:fillRect/>
            </a:stretch>
          </p:blipFill>
          <p:spPr>
            <a:xfrm>
              <a:off x="1962150" y="2343150"/>
              <a:ext cx="419100" cy="619125"/>
            </a:xfrm>
            <a:prstGeom prst="rect">
              <a:avLst/>
            </a:prstGeom>
          </p:spPr>
        </p:pic>
        <p:sp>
          <p:nvSpPr>
            <p:cNvPr id="64" name="object 64"/>
            <p:cNvSpPr/>
            <p:nvPr/>
          </p:nvSpPr>
          <p:spPr>
            <a:xfrm>
              <a:off x="2057400" y="2435860"/>
              <a:ext cx="381000" cy="591185"/>
            </a:xfrm>
            <a:custGeom>
              <a:avLst/>
              <a:gdLst/>
              <a:ahLst/>
              <a:cxnLst/>
              <a:rect l="l" t="t" r="r" b="b"/>
              <a:pathLst>
                <a:path w="381000" h="591185">
                  <a:moveTo>
                    <a:pt x="285750" y="0"/>
                  </a:moveTo>
                  <a:lnTo>
                    <a:pt x="95250" y="0"/>
                  </a:lnTo>
                  <a:lnTo>
                    <a:pt x="95250" y="438403"/>
                  </a:lnTo>
                  <a:lnTo>
                    <a:pt x="0" y="438403"/>
                  </a:lnTo>
                  <a:lnTo>
                    <a:pt x="190500" y="590803"/>
                  </a:lnTo>
                  <a:lnTo>
                    <a:pt x="381000" y="438403"/>
                  </a:lnTo>
                  <a:lnTo>
                    <a:pt x="285750" y="438403"/>
                  </a:lnTo>
                  <a:lnTo>
                    <a:pt x="285750" y="0"/>
                  </a:lnTo>
                  <a:close/>
                </a:path>
              </a:pathLst>
            </a:custGeom>
            <a:solidFill>
              <a:srgbClr val="799AEC"/>
            </a:solidFill>
          </p:spPr>
          <p:txBody>
            <a:bodyPr wrap="square" lIns="0" tIns="0" rIns="0" bIns="0" rtlCol="0"/>
            <a:lstStyle/>
            <a:p>
              <a:endParaRPr sz="1050"/>
            </a:p>
          </p:txBody>
        </p:sp>
        <p:sp>
          <p:nvSpPr>
            <p:cNvPr id="65" name="object 65"/>
            <p:cNvSpPr/>
            <p:nvPr/>
          </p:nvSpPr>
          <p:spPr>
            <a:xfrm>
              <a:off x="2057400" y="2435860"/>
              <a:ext cx="381000" cy="591185"/>
            </a:xfrm>
            <a:custGeom>
              <a:avLst/>
              <a:gdLst/>
              <a:ahLst/>
              <a:cxnLst/>
              <a:rect l="l" t="t" r="r" b="b"/>
              <a:pathLst>
                <a:path w="381000" h="591185">
                  <a:moveTo>
                    <a:pt x="0" y="438403"/>
                  </a:moveTo>
                  <a:lnTo>
                    <a:pt x="95250" y="438403"/>
                  </a:lnTo>
                  <a:lnTo>
                    <a:pt x="95250" y="0"/>
                  </a:lnTo>
                  <a:lnTo>
                    <a:pt x="285750" y="0"/>
                  </a:lnTo>
                  <a:lnTo>
                    <a:pt x="285750" y="438403"/>
                  </a:lnTo>
                  <a:lnTo>
                    <a:pt x="381000" y="438403"/>
                  </a:lnTo>
                  <a:lnTo>
                    <a:pt x="190500" y="590803"/>
                  </a:lnTo>
                  <a:lnTo>
                    <a:pt x="0" y="438403"/>
                  </a:lnTo>
                  <a:close/>
                </a:path>
              </a:pathLst>
            </a:custGeom>
            <a:ln w="9534">
              <a:solidFill>
                <a:srgbClr val="000000"/>
              </a:solidFill>
            </a:ln>
          </p:spPr>
          <p:txBody>
            <a:bodyPr wrap="square" lIns="0" tIns="0" rIns="0" bIns="0" rtlCol="0"/>
            <a:lstStyle/>
            <a:p>
              <a:endParaRPr sz="1050"/>
            </a:p>
          </p:txBody>
        </p:sp>
        <p:pic>
          <p:nvPicPr>
            <p:cNvPr id="66" name="object 66"/>
            <p:cNvPicPr/>
            <p:nvPr/>
          </p:nvPicPr>
          <p:blipFill>
            <a:blip r:embed="rId23" cstate="print"/>
            <a:stretch>
              <a:fillRect/>
            </a:stretch>
          </p:blipFill>
          <p:spPr>
            <a:xfrm>
              <a:off x="1962150" y="3524250"/>
              <a:ext cx="419100" cy="619125"/>
            </a:xfrm>
            <a:prstGeom prst="rect">
              <a:avLst/>
            </a:prstGeom>
          </p:spPr>
        </p:pic>
        <p:sp>
          <p:nvSpPr>
            <p:cNvPr id="67" name="object 67"/>
            <p:cNvSpPr/>
            <p:nvPr/>
          </p:nvSpPr>
          <p:spPr>
            <a:xfrm>
              <a:off x="2057400" y="3614420"/>
              <a:ext cx="381000" cy="589280"/>
            </a:xfrm>
            <a:custGeom>
              <a:avLst/>
              <a:gdLst/>
              <a:ahLst/>
              <a:cxnLst/>
              <a:rect l="l" t="t" r="r" b="b"/>
              <a:pathLst>
                <a:path w="381000" h="589279">
                  <a:moveTo>
                    <a:pt x="285750" y="0"/>
                  </a:moveTo>
                  <a:lnTo>
                    <a:pt x="95250" y="0"/>
                  </a:lnTo>
                  <a:lnTo>
                    <a:pt x="95250" y="436879"/>
                  </a:lnTo>
                  <a:lnTo>
                    <a:pt x="0" y="436879"/>
                  </a:lnTo>
                  <a:lnTo>
                    <a:pt x="190500" y="589279"/>
                  </a:lnTo>
                  <a:lnTo>
                    <a:pt x="381000" y="436879"/>
                  </a:lnTo>
                  <a:lnTo>
                    <a:pt x="285750" y="436879"/>
                  </a:lnTo>
                  <a:lnTo>
                    <a:pt x="285750" y="0"/>
                  </a:lnTo>
                  <a:close/>
                </a:path>
              </a:pathLst>
            </a:custGeom>
            <a:solidFill>
              <a:srgbClr val="799AEC"/>
            </a:solidFill>
          </p:spPr>
          <p:txBody>
            <a:bodyPr wrap="square" lIns="0" tIns="0" rIns="0" bIns="0" rtlCol="0"/>
            <a:lstStyle/>
            <a:p>
              <a:endParaRPr sz="1050"/>
            </a:p>
          </p:txBody>
        </p:sp>
        <p:sp>
          <p:nvSpPr>
            <p:cNvPr id="68" name="object 68"/>
            <p:cNvSpPr/>
            <p:nvPr/>
          </p:nvSpPr>
          <p:spPr>
            <a:xfrm>
              <a:off x="2057400" y="3614420"/>
              <a:ext cx="381000" cy="589280"/>
            </a:xfrm>
            <a:custGeom>
              <a:avLst/>
              <a:gdLst/>
              <a:ahLst/>
              <a:cxnLst/>
              <a:rect l="l" t="t" r="r" b="b"/>
              <a:pathLst>
                <a:path w="381000" h="589279">
                  <a:moveTo>
                    <a:pt x="0" y="436879"/>
                  </a:moveTo>
                  <a:lnTo>
                    <a:pt x="95250" y="436879"/>
                  </a:lnTo>
                  <a:lnTo>
                    <a:pt x="95250" y="0"/>
                  </a:lnTo>
                  <a:lnTo>
                    <a:pt x="285750" y="0"/>
                  </a:lnTo>
                  <a:lnTo>
                    <a:pt x="285750" y="436879"/>
                  </a:lnTo>
                  <a:lnTo>
                    <a:pt x="381000" y="436879"/>
                  </a:lnTo>
                  <a:lnTo>
                    <a:pt x="190500" y="589279"/>
                  </a:lnTo>
                  <a:lnTo>
                    <a:pt x="0" y="436879"/>
                  </a:lnTo>
                  <a:close/>
                </a:path>
              </a:pathLst>
            </a:custGeom>
            <a:ln w="9534">
              <a:solidFill>
                <a:srgbClr val="000000"/>
              </a:solidFill>
            </a:ln>
          </p:spPr>
          <p:txBody>
            <a:bodyPr wrap="square" lIns="0" tIns="0" rIns="0" bIns="0" rtlCol="0"/>
            <a:lstStyle/>
            <a:p>
              <a:endParaRPr sz="1050"/>
            </a:p>
          </p:txBody>
        </p:sp>
        <p:pic>
          <p:nvPicPr>
            <p:cNvPr id="69" name="object 69"/>
            <p:cNvPicPr/>
            <p:nvPr/>
          </p:nvPicPr>
          <p:blipFill>
            <a:blip r:embed="rId24" cstate="print"/>
            <a:stretch>
              <a:fillRect/>
            </a:stretch>
          </p:blipFill>
          <p:spPr>
            <a:xfrm>
              <a:off x="1952625" y="4772025"/>
              <a:ext cx="438150" cy="552450"/>
            </a:xfrm>
            <a:prstGeom prst="rect">
              <a:avLst/>
            </a:prstGeom>
          </p:spPr>
        </p:pic>
        <p:sp>
          <p:nvSpPr>
            <p:cNvPr id="70" name="object 70"/>
            <p:cNvSpPr/>
            <p:nvPr/>
          </p:nvSpPr>
          <p:spPr>
            <a:xfrm>
              <a:off x="2057400" y="4866640"/>
              <a:ext cx="381000" cy="514350"/>
            </a:xfrm>
            <a:custGeom>
              <a:avLst/>
              <a:gdLst/>
              <a:ahLst/>
              <a:cxnLst/>
              <a:rect l="l" t="t" r="r" b="b"/>
              <a:pathLst>
                <a:path w="381000" h="514350">
                  <a:moveTo>
                    <a:pt x="285750" y="0"/>
                  </a:moveTo>
                  <a:lnTo>
                    <a:pt x="95250" y="0"/>
                  </a:lnTo>
                  <a:lnTo>
                    <a:pt x="95250" y="380746"/>
                  </a:lnTo>
                  <a:lnTo>
                    <a:pt x="0" y="380746"/>
                  </a:lnTo>
                  <a:lnTo>
                    <a:pt x="190500" y="514096"/>
                  </a:lnTo>
                  <a:lnTo>
                    <a:pt x="381000" y="380746"/>
                  </a:lnTo>
                  <a:lnTo>
                    <a:pt x="285750" y="380746"/>
                  </a:lnTo>
                  <a:lnTo>
                    <a:pt x="285750" y="0"/>
                  </a:lnTo>
                  <a:close/>
                </a:path>
              </a:pathLst>
            </a:custGeom>
            <a:solidFill>
              <a:srgbClr val="799AEC"/>
            </a:solidFill>
          </p:spPr>
          <p:txBody>
            <a:bodyPr wrap="square" lIns="0" tIns="0" rIns="0" bIns="0" rtlCol="0"/>
            <a:lstStyle/>
            <a:p>
              <a:endParaRPr sz="1050"/>
            </a:p>
          </p:txBody>
        </p:sp>
        <p:sp>
          <p:nvSpPr>
            <p:cNvPr id="71" name="object 71"/>
            <p:cNvSpPr/>
            <p:nvPr/>
          </p:nvSpPr>
          <p:spPr>
            <a:xfrm>
              <a:off x="2057400" y="4866640"/>
              <a:ext cx="381000" cy="514350"/>
            </a:xfrm>
            <a:custGeom>
              <a:avLst/>
              <a:gdLst/>
              <a:ahLst/>
              <a:cxnLst/>
              <a:rect l="l" t="t" r="r" b="b"/>
              <a:pathLst>
                <a:path w="381000" h="514350">
                  <a:moveTo>
                    <a:pt x="0" y="380746"/>
                  </a:moveTo>
                  <a:lnTo>
                    <a:pt x="95250" y="380746"/>
                  </a:lnTo>
                  <a:lnTo>
                    <a:pt x="95250" y="0"/>
                  </a:lnTo>
                  <a:lnTo>
                    <a:pt x="285750" y="0"/>
                  </a:lnTo>
                  <a:lnTo>
                    <a:pt x="285750" y="380746"/>
                  </a:lnTo>
                  <a:lnTo>
                    <a:pt x="381000" y="380746"/>
                  </a:lnTo>
                  <a:lnTo>
                    <a:pt x="190500" y="514096"/>
                  </a:lnTo>
                  <a:lnTo>
                    <a:pt x="0" y="380746"/>
                  </a:lnTo>
                  <a:close/>
                </a:path>
              </a:pathLst>
            </a:custGeom>
            <a:ln w="9534">
              <a:solidFill>
                <a:srgbClr val="000000"/>
              </a:solidFill>
            </a:ln>
          </p:spPr>
          <p:txBody>
            <a:bodyPr wrap="square" lIns="0" tIns="0" rIns="0" bIns="0" rtlCol="0"/>
            <a:lstStyle/>
            <a:p>
              <a:endParaRPr sz="1050"/>
            </a:p>
          </p:txBody>
        </p:sp>
        <p:pic>
          <p:nvPicPr>
            <p:cNvPr id="72" name="object 72"/>
            <p:cNvPicPr/>
            <p:nvPr/>
          </p:nvPicPr>
          <p:blipFill>
            <a:blip r:embed="rId25" cstate="print"/>
            <a:stretch>
              <a:fillRect/>
            </a:stretch>
          </p:blipFill>
          <p:spPr>
            <a:xfrm>
              <a:off x="3705225" y="4162425"/>
              <a:ext cx="1152525" cy="1247775"/>
            </a:xfrm>
            <a:prstGeom prst="rect">
              <a:avLst/>
            </a:prstGeom>
          </p:spPr>
        </p:pic>
        <p:sp>
          <p:nvSpPr>
            <p:cNvPr id="73" name="object 73"/>
            <p:cNvSpPr/>
            <p:nvPr/>
          </p:nvSpPr>
          <p:spPr>
            <a:xfrm>
              <a:off x="3800982" y="4255389"/>
              <a:ext cx="1112520" cy="1218565"/>
            </a:xfrm>
            <a:custGeom>
              <a:avLst/>
              <a:gdLst/>
              <a:ahLst/>
              <a:cxnLst/>
              <a:rect l="l" t="t" r="r" b="b"/>
              <a:pathLst>
                <a:path w="1112520" h="1218564">
                  <a:moveTo>
                    <a:pt x="1112265" y="0"/>
                  </a:moveTo>
                  <a:lnTo>
                    <a:pt x="692912" y="160655"/>
                  </a:lnTo>
                  <a:lnTo>
                    <a:pt x="768730" y="228981"/>
                  </a:lnTo>
                  <a:lnTo>
                    <a:pt x="0" y="1082040"/>
                  </a:lnTo>
                  <a:lnTo>
                    <a:pt x="151511" y="1218565"/>
                  </a:lnTo>
                  <a:lnTo>
                    <a:pt x="920241" y="365506"/>
                  </a:lnTo>
                  <a:lnTo>
                    <a:pt x="996061" y="433831"/>
                  </a:lnTo>
                  <a:lnTo>
                    <a:pt x="1112265" y="0"/>
                  </a:lnTo>
                  <a:close/>
                </a:path>
              </a:pathLst>
            </a:custGeom>
            <a:solidFill>
              <a:srgbClr val="799AEC"/>
            </a:solidFill>
          </p:spPr>
          <p:txBody>
            <a:bodyPr wrap="square" lIns="0" tIns="0" rIns="0" bIns="0" rtlCol="0"/>
            <a:lstStyle/>
            <a:p>
              <a:endParaRPr sz="1050"/>
            </a:p>
          </p:txBody>
        </p:sp>
        <p:sp>
          <p:nvSpPr>
            <p:cNvPr id="74" name="object 74"/>
            <p:cNvSpPr/>
            <p:nvPr/>
          </p:nvSpPr>
          <p:spPr>
            <a:xfrm>
              <a:off x="3800982" y="4255389"/>
              <a:ext cx="1112520" cy="1218565"/>
            </a:xfrm>
            <a:custGeom>
              <a:avLst/>
              <a:gdLst/>
              <a:ahLst/>
              <a:cxnLst/>
              <a:rect l="l" t="t" r="r" b="b"/>
              <a:pathLst>
                <a:path w="1112520" h="1218564">
                  <a:moveTo>
                    <a:pt x="996061" y="433831"/>
                  </a:moveTo>
                  <a:lnTo>
                    <a:pt x="920241" y="365506"/>
                  </a:lnTo>
                  <a:lnTo>
                    <a:pt x="151511" y="1218565"/>
                  </a:lnTo>
                  <a:lnTo>
                    <a:pt x="0" y="1082040"/>
                  </a:lnTo>
                  <a:lnTo>
                    <a:pt x="768730" y="228981"/>
                  </a:lnTo>
                  <a:lnTo>
                    <a:pt x="692912" y="160655"/>
                  </a:lnTo>
                  <a:lnTo>
                    <a:pt x="1112265" y="0"/>
                  </a:lnTo>
                  <a:lnTo>
                    <a:pt x="996061" y="433831"/>
                  </a:lnTo>
                  <a:close/>
                </a:path>
              </a:pathLst>
            </a:custGeom>
            <a:ln w="9534">
              <a:solidFill>
                <a:srgbClr val="000000"/>
              </a:solidFill>
            </a:ln>
          </p:spPr>
          <p:txBody>
            <a:bodyPr wrap="square" lIns="0" tIns="0" rIns="0" bIns="0" rtlCol="0"/>
            <a:lstStyle/>
            <a:p>
              <a:endParaRPr sz="1050"/>
            </a:p>
          </p:txBody>
        </p:sp>
        <p:pic>
          <p:nvPicPr>
            <p:cNvPr id="75" name="object 75"/>
            <p:cNvPicPr/>
            <p:nvPr/>
          </p:nvPicPr>
          <p:blipFill>
            <a:blip r:embed="rId26" cstate="print"/>
            <a:stretch>
              <a:fillRect/>
            </a:stretch>
          </p:blipFill>
          <p:spPr>
            <a:xfrm>
              <a:off x="3952875" y="790575"/>
              <a:ext cx="866775" cy="409575"/>
            </a:xfrm>
            <a:prstGeom prst="rect">
              <a:avLst/>
            </a:prstGeom>
          </p:spPr>
        </p:pic>
        <p:sp>
          <p:nvSpPr>
            <p:cNvPr id="76" name="object 76"/>
            <p:cNvSpPr/>
            <p:nvPr/>
          </p:nvSpPr>
          <p:spPr>
            <a:xfrm>
              <a:off x="4038600" y="889000"/>
              <a:ext cx="838200" cy="368300"/>
            </a:xfrm>
            <a:custGeom>
              <a:avLst/>
              <a:gdLst/>
              <a:ahLst/>
              <a:cxnLst/>
              <a:rect l="l" t="t" r="r" b="b"/>
              <a:pathLst>
                <a:path w="838200" h="368300">
                  <a:moveTo>
                    <a:pt x="635635" y="0"/>
                  </a:moveTo>
                  <a:lnTo>
                    <a:pt x="635635" y="92075"/>
                  </a:lnTo>
                  <a:lnTo>
                    <a:pt x="0" y="92075"/>
                  </a:lnTo>
                  <a:lnTo>
                    <a:pt x="0" y="276225"/>
                  </a:lnTo>
                  <a:lnTo>
                    <a:pt x="635635" y="276225"/>
                  </a:lnTo>
                  <a:lnTo>
                    <a:pt x="635635" y="368300"/>
                  </a:lnTo>
                  <a:lnTo>
                    <a:pt x="838200" y="184150"/>
                  </a:lnTo>
                  <a:lnTo>
                    <a:pt x="635635" y="0"/>
                  </a:lnTo>
                  <a:close/>
                </a:path>
              </a:pathLst>
            </a:custGeom>
            <a:solidFill>
              <a:srgbClr val="799AEC"/>
            </a:solidFill>
          </p:spPr>
          <p:txBody>
            <a:bodyPr wrap="square" lIns="0" tIns="0" rIns="0" bIns="0" rtlCol="0"/>
            <a:lstStyle/>
            <a:p>
              <a:endParaRPr sz="1050"/>
            </a:p>
          </p:txBody>
        </p:sp>
        <p:sp>
          <p:nvSpPr>
            <p:cNvPr id="77" name="object 77"/>
            <p:cNvSpPr/>
            <p:nvPr/>
          </p:nvSpPr>
          <p:spPr>
            <a:xfrm>
              <a:off x="4038600" y="889000"/>
              <a:ext cx="838200" cy="368300"/>
            </a:xfrm>
            <a:custGeom>
              <a:avLst/>
              <a:gdLst/>
              <a:ahLst/>
              <a:cxnLst/>
              <a:rect l="l" t="t" r="r" b="b"/>
              <a:pathLst>
                <a:path w="838200" h="368300">
                  <a:moveTo>
                    <a:pt x="635635" y="368300"/>
                  </a:moveTo>
                  <a:lnTo>
                    <a:pt x="635635" y="276225"/>
                  </a:lnTo>
                  <a:lnTo>
                    <a:pt x="0" y="276225"/>
                  </a:lnTo>
                  <a:lnTo>
                    <a:pt x="0" y="92075"/>
                  </a:lnTo>
                  <a:lnTo>
                    <a:pt x="635635" y="92075"/>
                  </a:lnTo>
                  <a:lnTo>
                    <a:pt x="635635" y="0"/>
                  </a:lnTo>
                  <a:lnTo>
                    <a:pt x="838200" y="184150"/>
                  </a:lnTo>
                  <a:lnTo>
                    <a:pt x="635635" y="368300"/>
                  </a:lnTo>
                  <a:close/>
                </a:path>
              </a:pathLst>
            </a:custGeom>
            <a:ln w="9534">
              <a:solidFill>
                <a:srgbClr val="000000"/>
              </a:solidFill>
            </a:ln>
          </p:spPr>
          <p:txBody>
            <a:bodyPr wrap="square" lIns="0" tIns="0" rIns="0" bIns="0" rtlCol="0"/>
            <a:lstStyle/>
            <a:p>
              <a:endParaRPr sz="1050"/>
            </a:p>
          </p:txBody>
        </p:sp>
      </p:grpSp>
      <p:sp>
        <p:nvSpPr>
          <p:cNvPr id="78" name="object 78"/>
          <p:cNvSpPr txBox="1"/>
          <p:nvPr/>
        </p:nvSpPr>
        <p:spPr>
          <a:xfrm>
            <a:off x="8782085" y="5315582"/>
            <a:ext cx="204788" cy="328295"/>
          </a:xfrm>
          <a:prstGeom prst="rect">
            <a:avLst/>
          </a:prstGeom>
        </p:spPr>
        <p:txBody>
          <a:bodyPr vert="horz" wrap="square" lIns="0" tIns="0" rIns="0" bIns="0" rtlCol="0">
            <a:spAutoFit/>
          </a:bodyPr>
          <a:lstStyle/>
          <a:p>
            <a:pPr marR="32385" algn="r">
              <a:lnSpc>
                <a:spcPts val="1253"/>
              </a:lnSpc>
            </a:pPr>
            <a:r>
              <a:rPr sz="1050" spc="-19" dirty="0"/>
              <a:t>12</a:t>
            </a:r>
            <a:endParaRPr sz="1050"/>
          </a:p>
          <a:p>
            <a:pPr marR="34766" algn="r">
              <a:spcBef>
                <a:spcPts val="34"/>
              </a:spcBef>
            </a:pPr>
            <a:r>
              <a:rPr sz="1050" spc="-38" dirty="0"/>
              <a:t>8</a:t>
            </a:r>
            <a:endParaRPr sz="105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359886" y="4820683"/>
            <a:ext cx="3075963" cy="173605"/>
          </a:xfrm>
          <a:prstGeom prst="rect">
            <a:avLst/>
          </a:prstGeom>
        </p:spPr>
        <p:txBody>
          <a:bodyPr vert="horz" wrap="square" lIns="0" tIns="11906" rIns="0" bIns="0" rtlCol="0">
            <a:spAutoFit/>
          </a:bodyPr>
          <a:lstStyle/>
          <a:p>
            <a:pPr marL="9525" algn="ctr">
              <a:spcBef>
                <a:spcPts val="94"/>
              </a:spcBef>
            </a:pPr>
            <a:r>
              <a:rPr lang="en-US" sz="1050" spc="-19"/>
              <a:t>Sơ đồ kỹ thuật áp suất cao HPP</a:t>
            </a:r>
            <a:endParaRPr sz="1050"/>
          </a:p>
        </p:txBody>
      </p:sp>
      <p:sp>
        <p:nvSpPr>
          <p:cNvPr id="3" name="object 3"/>
          <p:cNvSpPr txBox="1">
            <a:spLocks noGrp="1"/>
          </p:cNvSpPr>
          <p:nvPr>
            <p:ph type="title" idx="4294967295"/>
          </p:nvPr>
        </p:nvSpPr>
        <p:spPr>
          <a:xfrm>
            <a:off x="510261" y="820313"/>
            <a:ext cx="8190522" cy="297998"/>
          </a:xfrm>
          <a:prstGeom prst="rect">
            <a:avLst/>
          </a:prstGeom>
        </p:spPr>
        <p:txBody>
          <a:bodyPr spcFirstLastPara="1" vert="horz" wrap="square" lIns="0" tIns="8096" rIns="0" bIns="0" rtlCol="0" anchor="ctr" anchorCtr="0">
            <a:spAutoFit/>
          </a:bodyPr>
          <a:lstStyle/>
          <a:p>
            <a:pPr marL="9525">
              <a:spcBef>
                <a:spcPts val="94"/>
              </a:spcBef>
            </a:pPr>
            <a:r>
              <a:rPr lang="en-US" sz="2000" b="1" dirty="0" err="1">
                <a:solidFill>
                  <a:schemeClr val="bg2">
                    <a:lumMod val="25000"/>
                  </a:schemeClr>
                </a:solidFill>
                <a:latin typeface="Arial" panose="020B0604020202020204" pitchFamily="34" charset="0"/>
                <a:cs typeface="Arial" panose="020B0604020202020204" pitchFamily="34" charset="0"/>
              </a:rPr>
              <a:t>K</a:t>
            </a:r>
            <a:r>
              <a:rPr sz="2000" b="1" dirty="0" err="1">
                <a:solidFill>
                  <a:schemeClr val="bg2">
                    <a:lumMod val="25000"/>
                  </a:schemeClr>
                </a:solidFill>
                <a:latin typeface="Arial" panose="020B0604020202020204" pitchFamily="34" charset="0"/>
                <a:cs typeface="Arial" panose="020B0604020202020204" pitchFamily="34" charset="0"/>
              </a:rPr>
              <a:t>ỹ</a:t>
            </a:r>
            <a:r>
              <a:rPr sz="2000" b="1" dirty="0">
                <a:solidFill>
                  <a:schemeClr val="bg2">
                    <a:lumMod val="25000"/>
                  </a:schemeClr>
                </a:solidFill>
                <a:latin typeface="Arial" panose="020B0604020202020204" pitchFamily="34" charset="0"/>
                <a:cs typeface="Arial" panose="020B0604020202020204" pitchFamily="34" charset="0"/>
              </a:rPr>
              <a:t> thuật áp suất cao (HPP) trong chế biến và bảo quản thủy sản</a:t>
            </a:r>
          </a:p>
        </p:txBody>
      </p:sp>
      <p:sp>
        <p:nvSpPr>
          <p:cNvPr id="4" name="object 4"/>
          <p:cNvSpPr txBox="1"/>
          <p:nvPr/>
        </p:nvSpPr>
        <p:spPr>
          <a:xfrm>
            <a:off x="1198805" y="1491807"/>
            <a:ext cx="2981708" cy="3415679"/>
          </a:xfrm>
          <a:prstGeom prst="rect">
            <a:avLst/>
          </a:prstGeom>
        </p:spPr>
        <p:txBody>
          <a:bodyPr vert="horz" wrap="square" lIns="0" tIns="9525" rIns="0" bIns="0" rtlCol="0">
            <a:spAutoFit/>
          </a:bodyPr>
          <a:lstStyle/>
          <a:p>
            <a:pPr marL="54769" lvl="2">
              <a:spcBef>
                <a:spcPts val="75"/>
              </a:spcBef>
              <a:tabLst>
                <a:tab pos="481489" algn="l"/>
              </a:tabLst>
            </a:pPr>
            <a:r>
              <a:rPr sz="1350" b="1" i="1" dirty="0">
                <a:solidFill>
                  <a:srgbClr val="6600FF"/>
                </a:solidFill>
              </a:rPr>
              <a:t>Giới</a:t>
            </a:r>
            <a:r>
              <a:rPr sz="1350" b="1" i="1" spc="-11" dirty="0">
                <a:solidFill>
                  <a:srgbClr val="6600FF"/>
                </a:solidFill>
              </a:rPr>
              <a:t> </a:t>
            </a:r>
            <a:r>
              <a:rPr sz="1350" b="1" i="1" spc="-8" dirty="0">
                <a:solidFill>
                  <a:srgbClr val="6600FF"/>
                </a:solidFill>
              </a:rPr>
              <a:t>thiệu</a:t>
            </a:r>
            <a:endParaRPr sz="1350" dirty="0"/>
          </a:p>
          <a:p>
            <a:pPr marL="161449" lvl="3" indent="-106680">
              <a:spcBef>
                <a:spcPts val="1001"/>
              </a:spcBef>
              <a:buChar char="-"/>
              <a:tabLst>
                <a:tab pos="161449" algn="l"/>
              </a:tabLst>
            </a:pPr>
            <a:r>
              <a:rPr sz="1350" dirty="0">
                <a:solidFill>
                  <a:schemeClr val="tx1"/>
                </a:solidFill>
              </a:rPr>
              <a:t>HPP</a:t>
            </a:r>
            <a:r>
              <a:rPr sz="1350" b="1" dirty="0">
                <a:solidFill>
                  <a:schemeClr val="tx1"/>
                </a:solidFill>
              </a:rPr>
              <a:t>:</a:t>
            </a:r>
            <a:r>
              <a:rPr sz="1350" b="1" spc="-38" dirty="0">
                <a:solidFill>
                  <a:schemeClr val="tx1"/>
                </a:solidFill>
              </a:rPr>
              <a:t> </a:t>
            </a:r>
            <a:r>
              <a:rPr sz="1350" dirty="0">
                <a:solidFill>
                  <a:schemeClr val="tx1"/>
                </a:solidFill>
              </a:rPr>
              <a:t>High</a:t>
            </a:r>
            <a:r>
              <a:rPr sz="1350" spc="-4" dirty="0">
                <a:solidFill>
                  <a:schemeClr val="tx1"/>
                </a:solidFill>
              </a:rPr>
              <a:t> </a:t>
            </a:r>
            <a:r>
              <a:rPr sz="1350" dirty="0">
                <a:solidFill>
                  <a:schemeClr val="tx1"/>
                </a:solidFill>
              </a:rPr>
              <a:t>Pressure</a:t>
            </a:r>
            <a:r>
              <a:rPr sz="1350" spc="-49" dirty="0">
                <a:solidFill>
                  <a:schemeClr val="tx1"/>
                </a:solidFill>
              </a:rPr>
              <a:t> </a:t>
            </a:r>
            <a:r>
              <a:rPr sz="1350" spc="-8" dirty="0">
                <a:solidFill>
                  <a:schemeClr val="tx1"/>
                </a:solidFill>
              </a:rPr>
              <a:t>Processing</a:t>
            </a:r>
            <a:endParaRPr sz="1350" dirty="0">
              <a:solidFill>
                <a:schemeClr val="tx1"/>
              </a:solidFill>
            </a:endParaRPr>
          </a:p>
          <a:p>
            <a:pPr marL="161449" lvl="3" indent="-106680">
              <a:spcBef>
                <a:spcPts val="633"/>
              </a:spcBef>
              <a:buChar char="-"/>
              <a:tabLst>
                <a:tab pos="161449" algn="l"/>
                <a:tab pos="2378393" algn="l"/>
              </a:tabLst>
            </a:pPr>
            <a:r>
              <a:rPr sz="1350" dirty="0"/>
              <a:t>Sử</a:t>
            </a:r>
            <a:r>
              <a:rPr sz="1350" spc="-71" dirty="0"/>
              <a:t> </a:t>
            </a:r>
            <a:r>
              <a:rPr sz="1350" dirty="0"/>
              <a:t>dụng</a:t>
            </a:r>
            <a:r>
              <a:rPr sz="1350" spc="23" dirty="0"/>
              <a:t> </a:t>
            </a:r>
            <a:r>
              <a:rPr sz="1350" dirty="0"/>
              <a:t>áp</a:t>
            </a:r>
            <a:r>
              <a:rPr sz="1350" spc="23" dirty="0"/>
              <a:t> </a:t>
            </a:r>
            <a:r>
              <a:rPr sz="1350" dirty="0"/>
              <a:t>suất cao</a:t>
            </a:r>
            <a:r>
              <a:rPr sz="1350" spc="-30" dirty="0"/>
              <a:t> </a:t>
            </a:r>
            <a:r>
              <a:rPr sz="1350" dirty="0"/>
              <a:t>(</a:t>
            </a:r>
            <a:r>
              <a:rPr sz="1350" spc="-11" dirty="0"/>
              <a:t> </a:t>
            </a:r>
            <a:r>
              <a:rPr sz="1350" spc="-19" dirty="0"/>
              <a:t>400</a:t>
            </a:r>
            <a:r>
              <a:rPr lang="en-US" sz="1350" spc="-19" dirty="0"/>
              <a:t> - </a:t>
            </a:r>
            <a:r>
              <a:rPr sz="1350" dirty="0"/>
              <a:t>1000</a:t>
            </a:r>
            <a:r>
              <a:rPr sz="1350" spc="4" dirty="0"/>
              <a:t> </a:t>
            </a:r>
            <a:r>
              <a:rPr sz="1350" dirty="0"/>
              <a:t>Mpa)</a:t>
            </a:r>
            <a:r>
              <a:rPr sz="1350" spc="-19" dirty="0"/>
              <a:t> </a:t>
            </a:r>
            <a:r>
              <a:rPr sz="1350" dirty="0"/>
              <a:t>để</a:t>
            </a:r>
            <a:r>
              <a:rPr sz="1350" spc="11" dirty="0"/>
              <a:t> </a:t>
            </a:r>
            <a:r>
              <a:rPr sz="1350" dirty="0"/>
              <a:t>tạo</a:t>
            </a:r>
            <a:r>
              <a:rPr sz="1350" spc="-38" dirty="0"/>
              <a:t> </a:t>
            </a:r>
            <a:r>
              <a:rPr sz="1350" dirty="0"/>
              <a:t>ra</a:t>
            </a:r>
            <a:r>
              <a:rPr sz="1350" spc="-38" dirty="0"/>
              <a:t> </a:t>
            </a:r>
            <a:r>
              <a:rPr sz="1350" dirty="0"/>
              <a:t>sản</a:t>
            </a:r>
            <a:r>
              <a:rPr sz="1350" spc="-38" dirty="0"/>
              <a:t> </a:t>
            </a:r>
            <a:r>
              <a:rPr sz="1350" dirty="0"/>
              <a:t>phẩm</a:t>
            </a:r>
            <a:r>
              <a:rPr sz="1350" spc="30" dirty="0"/>
              <a:t> </a:t>
            </a:r>
            <a:r>
              <a:rPr sz="1350" dirty="0"/>
              <a:t>thực</a:t>
            </a:r>
            <a:r>
              <a:rPr sz="1350" spc="-71" dirty="0"/>
              <a:t> </a:t>
            </a:r>
            <a:r>
              <a:rPr sz="1350" dirty="0"/>
              <a:t>phẩm</a:t>
            </a:r>
            <a:r>
              <a:rPr sz="1350" spc="34" dirty="0"/>
              <a:t> </a:t>
            </a:r>
            <a:r>
              <a:rPr sz="1350" spc="-15" dirty="0"/>
              <a:t>mới.</a:t>
            </a:r>
            <a:endParaRPr sz="1350" dirty="0"/>
          </a:p>
          <a:p>
            <a:pPr marL="161449" lvl="3" indent="-106680">
              <a:spcBef>
                <a:spcPts val="633"/>
              </a:spcBef>
              <a:buChar char="-"/>
              <a:tabLst>
                <a:tab pos="161449" algn="l"/>
              </a:tabLst>
            </a:pPr>
            <a:r>
              <a:rPr sz="1350" dirty="0"/>
              <a:t>Áp</a:t>
            </a:r>
            <a:r>
              <a:rPr sz="1350" spc="-53" dirty="0"/>
              <a:t> </a:t>
            </a:r>
            <a:r>
              <a:rPr sz="1350" dirty="0"/>
              <a:t>suất</a:t>
            </a:r>
            <a:r>
              <a:rPr sz="1350" spc="-8" dirty="0"/>
              <a:t> </a:t>
            </a:r>
            <a:r>
              <a:rPr sz="1350" dirty="0"/>
              <a:t>vô</a:t>
            </a:r>
            <a:r>
              <a:rPr sz="1350" spc="-45" dirty="0"/>
              <a:t> </a:t>
            </a:r>
            <a:r>
              <a:rPr sz="1350" dirty="0"/>
              <a:t>hoạt</a:t>
            </a:r>
            <a:r>
              <a:rPr sz="1350" spc="-8" dirty="0"/>
              <a:t> </a:t>
            </a:r>
            <a:r>
              <a:rPr sz="1350" dirty="0"/>
              <a:t>hầu</a:t>
            </a:r>
            <a:r>
              <a:rPr sz="1350" spc="11" dirty="0"/>
              <a:t> </a:t>
            </a:r>
            <a:r>
              <a:rPr sz="1350" dirty="0"/>
              <a:t>hết</a:t>
            </a:r>
            <a:r>
              <a:rPr sz="1350" spc="-11" dirty="0"/>
              <a:t> </a:t>
            </a:r>
            <a:r>
              <a:rPr sz="1350" dirty="0"/>
              <a:t>vi</a:t>
            </a:r>
            <a:r>
              <a:rPr sz="1350" spc="-38" dirty="0"/>
              <a:t> </a:t>
            </a:r>
            <a:r>
              <a:rPr sz="1350" dirty="0"/>
              <a:t>sinh</a:t>
            </a:r>
            <a:r>
              <a:rPr sz="1350" spc="-41" dirty="0"/>
              <a:t> </a:t>
            </a:r>
            <a:r>
              <a:rPr sz="1350" dirty="0"/>
              <a:t>vật</a:t>
            </a:r>
            <a:r>
              <a:rPr sz="1350" spc="-8" dirty="0"/>
              <a:t> </a:t>
            </a:r>
            <a:r>
              <a:rPr sz="1350" dirty="0"/>
              <a:t>là</a:t>
            </a:r>
            <a:r>
              <a:rPr sz="1350" spc="4" dirty="0"/>
              <a:t> </a:t>
            </a:r>
            <a:r>
              <a:rPr sz="1350" dirty="0"/>
              <a:t>≥</a:t>
            </a:r>
            <a:r>
              <a:rPr sz="1350" spc="-30" dirty="0"/>
              <a:t> </a:t>
            </a:r>
            <a:r>
              <a:rPr sz="1350" dirty="0"/>
              <a:t>60.000</a:t>
            </a:r>
            <a:r>
              <a:rPr sz="1350" spc="11" dirty="0"/>
              <a:t> </a:t>
            </a:r>
            <a:r>
              <a:rPr sz="1350" dirty="0"/>
              <a:t>pounds</a:t>
            </a:r>
            <a:r>
              <a:rPr sz="1350" spc="30" dirty="0"/>
              <a:t> </a:t>
            </a:r>
            <a:r>
              <a:rPr sz="1350" spc="-8" dirty="0"/>
              <a:t>/inch</a:t>
            </a:r>
            <a:r>
              <a:rPr sz="1350" spc="-11" baseline="23148" dirty="0"/>
              <a:t>2</a:t>
            </a:r>
            <a:endParaRPr sz="1350" baseline="23148" dirty="0"/>
          </a:p>
          <a:p>
            <a:pPr marL="161449" lvl="3" indent="-106680">
              <a:spcBef>
                <a:spcPts val="1084"/>
              </a:spcBef>
              <a:buChar char="-"/>
              <a:tabLst>
                <a:tab pos="161449" algn="l"/>
              </a:tabLst>
            </a:pPr>
            <a:r>
              <a:rPr sz="1350" dirty="0"/>
              <a:t>Duy</a:t>
            </a:r>
            <a:r>
              <a:rPr sz="1350" spc="-23" dirty="0"/>
              <a:t> </a:t>
            </a:r>
            <a:r>
              <a:rPr sz="1350" dirty="0"/>
              <a:t>trì</a:t>
            </a:r>
            <a:r>
              <a:rPr sz="1350" spc="-49" dirty="0"/>
              <a:t> </a:t>
            </a:r>
            <a:r>
              <a:rPr sz="1350" dirty="0"/>
              <a:t>chất</a:t>
            </a:r>
            <a:r>
              <a:rPr sz="1350" spc="4" dirty="0"/>
              <a:t> </a:t>
            </a:r>
            <a:r>
              <a:rPr sz="1350" dirty="0"/>
              <a:t>lượng, sự</a:t>
            </a:r>
            <a:r>
              <a:rPr sz="1350" spc="-19" dirty="0"/>
              <a:t> </a:t>
            </a:r>
            <a:r>
              <a:rPr sz="1350" dirty="0"/>
              <a:t>tươi</a:t>
            </a:r>
            <a:r>
              <a:rPr sz="1350" spc="-79" dirty="0"/>
              <a:t> </a:t>
            </a:r>
            <a:r>
              <a:rPr sz="1350" dirty="0"/>
              <a:t>mát tự</a:t>
            </a:r>
            <a:r>
              <a:rPr sz="1350" spc="-68" dirty="0"/>
              <a:t> </a:t>
            </a:r>
            <a:r>
              <a:rPr sz="1350" dirty="0"/>
              <a:t>nhiên,</a:t>
            </a:r>
            <a:r>
              <a:rPr sz="1350" spc="56" dirty="0"/>
              <a:t> </a:t>
            </a:r>
            <a:r>
              <a:rPr sz="1350" dirty="0"/>
              <a:t>và</a:t>
            </a:r>
            <a:r>
              <a:rPr sz="1350" spc="-34" dirty="0"/>
              <a:t> </a:t>
            </a:r>
            <a:r>
              <a:rPr sz="1350" dirty="0"/>
              <a:t>kéo</a:t>
            </a:r>
            <a:r>
              <a:rPr sz="1350" spc="-30" dirty="0"/>
              <a:t> </a:t>
            </a:r>
            <a:r>
              <a:rPr sz="1350" dirty="0"/>
              <a:t>dài</a:t>
            </a:r>
            <a:r>
              <a:rPr sz="1350" spc="23" dirty="0"/>
              <a:t> </a:t>
            </a:r>
            <a:r>
              <a:rPr sz="1350" dirty="0"/>
              <a:t>thời</a:t>
            </a:r>
            <a:r>
              <a:rPr sz="1350" spc="-30" dirty="0"/>
              <a:t> </a:t>
            </a:r>
            <a:r>
              <a:rPr sz="1350" dirty="0"/>
              <a:t>hạn</a:t>
            </a:r>
            <a:r>
              <a:rPr sz="1350" spc="-30" dirty="0"/>
              <a:t> </a:t>
            </a:r>
            <a:r>
              <a:rPr sz="1350" dirty="0"/>
              <a:t>sử</a:t>
            </a:r>
            <a:r>
              <a:rPr sz="1350" spc="-19" dirty="0"/>
              <a:t> </a:t>
            </a:r>
            <a:r>
              <a:rPr sz="1350" dirty="0"/>
              <a:t>dụng</a:t>
            </a:r>
            <a:r>
              <a:rPr sz="1350" spc="23" dirty="0"/>
              <a:t> </a:t>
            </a:r>
            <a:r>
              <a:rPr sz="1350" dirty="0"/>
              <a:t>sản</a:t>
            </a:r>
            <a:r>
              <a:rPr sz="1350" spc="-30" dirty="0"/>
              <a:t> </a:t>
            </a:r>
            <a:r>
              <a:rPr sz="1350" spc="-8" dirty="0"/>
              <a:t>phẩm.</a:t>
            </a:r>
            <a:endParaRPr sz="1350" dirty="0"/>
          </a:p>
          <a:p>
            <a:pPr marL="161449" lvl="3" indent="-106680">
              <a:spcBef>
                <a:spcPts val="1084"/>
              </a:spcBef>
              <a:buChar char="-"/>
              <a:tabLst>
                <a:tab pos="161449" algn="l"/>
              </a:tabLst>
            </a:pPr>
            <a:r>
              <a:rPr sz="1350" dirty="0"/>
              <a:t>Áp</a:t>
            </a:r>
            <a:r>
              <a:rPr sz="1350" spc="-45" dirty="0"/>
              <a:t> </a:t>
            </a:r>
            <a:r>
              <a:rPr sz="1350" dirty="0"/>
              <a:t>suất tác</a:t>
            </a:r>
            <a:r>
              <a:rPr sz="1350" spc="-68" dirty="0"/>
              <a:t> </a:t>
            </a:r>
            <a:r>
              <a:rPr sz="1350" dirty="0"/>
              <a:t>dụng</a:t>
            </a:r>
            <a:r>
              <a:rPr sz="1350" spc="15" dirty="0"/>
              <a:t> </a:t>
            </a:r>
            <a:r>
              <a:rPr sz="1350" dirty="0"/>
              <a:t>đồng</a:t>
            </a:r>
            <a:r>
              <a:rPr sz="1350" spc="15" dirty="0"/>
              <a:t> </a:t>
            </a:r>
            <a:r>
              <a:rPr sz="1350" dirty="0"/>
              <a:t>nhất</a:t>
            </a:r>
            <a:r>
              <a:rPr sz="1350" spc="53" dirty="0"/>
              <a:t> </a:t>
            </a:r>
            <a:r>
              <a:rPr sz="1350" dirty="0"/>
              <a:t>trên</a:t>
            </a:r>
            <a:r>
              <a:rPr sz="1350" spc="-38" dirty="0"/>
              <a:t> </a:t>
            </a:r>
            <a:r>
              <a:rPr sz="1350" dirty="0"/>
              <a:t>toàn</a:t>
            </a:r>
            <a:r>
              <a:rPr sz="1350" spc="-30" dirty="0"/>
              <a:t> </a:t>
            </a:r>
            <a:r>
              <a:rPr sz="1350" dirty="0"/>
              <a:t>sản</a:t>
            </a:r>
            <a:r>
              <a:rPr sz="1350" spc="-34" dirty="0"/>
              <a:t> </a:t>
            </a:r>
            <a:r>
              <a:rPr sz="1350" dirty="0"/>
              <a:t>phẩm</a:t>
            </a:r>
            <a:r>
              <a:rPr sz="1350" spc="30" dirty="0"/>
              <a:t> </a:t>
            </a:r>
            <a:r>
              <a:rPr sz="1350" dirty="0"/>
              <a:t>thực</a:t>
            </a:r>
            <a:r>
              <a:rPr sz="1350" spc="-11" dirty="0"/>
              <a:t> </a:t>
            </a:r>
            <a:r>
              <a:rPr sz="1350" spc="-8" dirty="0"/>
              <a:t>phẩm.</a:t>
            </a:r>
            <a:endParaRPr sz="1350" dirty="0"/>
          </a:p>
          <a:p>
            <a:pPr marL="54769">
              <a:spcBef>
                <a:spcPts val="1080"/>
              </a:spcBef>
            </a:pPr>
            <a:r>
              <a:rPr sz="1350"/>
              <a:t>thì</a:t>
            </a:r>
            <a:r>
              <a:rPr sz="1350" spc="-41"/>
              <a:t> </a:t>
            </a:r>
            <a:r>
              <a:rPr sz="1350" dirty="0"/>
              <a:t>an</a:t>
            </a:r>
            <a:r>
              <a:rPr sz="1350" spc="-23" dirty="0"/>
              <a:t> </a:t>
            </a:r>
            <a:r>
              <a:rPr sz="1350" dirty="0"/>
              <a:t>toàn</a:t>
            </a:r>
            <a:r>
              <a:rPr sz="1350" spc="30" dirty="0"/>
              <a:t> </a:t>
            </a:r>
            <a:r>
              <a:rPr sz="1350" dirty="0"/>
              <a:t>và</a:t>
            </a:r>
            <a:r>
              <a:rPr sz="1350" spc="-23" dirty="0"/>
              <a:t> </a:t>
            </a:r>
            <a:r>
              <a:rPr sz="1350" dirty="0"/>
              <a:t>tốt</a:t>
            </a:r>
            <a:r>
              <a:rPr sz="1350" spc="-41" dirty="0"/>
              <a:t> </a:t>
            </a:r>
            <a:r>
              <a:rPr sz="1350" dirty="0"/>
              <a:t>sức</a:t>
            </a:r>
            <a:r>
              <a:rPr sz="1350" spc="-8" dirty="0"/>
              <a:t> khỏe.</a:t>
            </a:r>
            <a:endParaRPr sz="1350" dirty="0"/>
          </a:p>
        </p:txBody>
      </p:sp>
      <p:pic>
        <p:nvPicPr>
          <p:cNvPr id="7" name="Picture 6">
            <a:extLst>
              <a:ext uri="{FF2B5EF4-FFF2-40B4-BE49-F238E27FC236}">
                <a16:creationId xmlns:a16="http://schemas.microsoft.com/office/drawing/2014/main" id="{EDAD58F4-6F30-EC44-AAF3-F364129D80C1}"/>
              </a:ext>
            </a:extLst>
          </p:cNvPr>
          <p:cNvPicPr>
            <a:picLocks noChangeAspect="1"/>
          </p:cNvPicPr>
          <p:nvPr/>
        </p:nvPicPr>
        <p:blipFill>
          <a:blip r:embed="rId2"/>
          <a:stretch>
            <a:fillRect/>
          </a:stretch>
        </p:blipFill>
        <p:spPr>
          <a:xfrm>
            <a:off x="4437355" y="1559448"/>
            <a:ext cx="4360195" cy="307456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97F7F8-F82A-D84B-1253-9CD1B638B9D3}"/>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941E4283-1502-C2F0-5C12-D80F952E5DC6}"/>
              </a:ext>
            </a:extLst>
          </p:cNvPr>
          <p:cNvSpPr txBox="1"/>
          <p:nvPr/>
        </p:nvSpPr>
        <p:spPr>
          <a:xfrm>
            <a:off x="7580948" y="4707969"/>
            <a:ext cx="254794" cy="173605"/>
          </a:xfrm>
          <a:prstGeom prst="rect">
            <a:avLst/>
          </a:prstGeom>
        </p:spPr>
        <p:txBody>
          <a:bodyPr vert="horz" wrap="square" lIns="0" tIns="11906" rIns="0" bIns="0" rtlCol="0">
            <a:spAutoFit/>
          </a:bodyPr>
          <a:lstStyle/>
          <a:p>
            <a:pPr marL="9525">
              <a:spcBef>
                <a:spcPts val="94"/>
              </a:spcBef>
            </a:pPr>
            <a:r>
              <a:rPr sz="1050" spc="-19" dirty="0"/>
              <a:t>166</a:t>
            </a:r>
            <a:endParaRPr sz="1050"/>
          </a:p>
        </p:txBody>
      </p:sp>
      <p:sp>
        <p:nvSpPr>
          <p:cNvPr id="3" name="object 3">
            <a:extLst>
              <a:ext uri="{FF2B5EF4-FFF2-40B4-BE49-F238E27FC236}">
                <a16:creationId xmlns:a16="http://schemas.microsoft.com/office/drawing/2014/main" id="{3C8FB2D8-F7AB-FA0D-4DCC-5066D14CB9AD}"/>
              </a:ext>
            </a:extLst>
          </p:cNvPr>
          <p:cNvSpPr txBox="1">
            <a:spLocks noGrp="1"/>
          </p:cNvSpPr>
          <p:nvPr>
            <p:ph type="title" idx="4294967295"/>
          </p:nvPr>
        </p:nvSpPr>
        <p:spPr>
          <a:xfrm>
            <a:off x="711023" y="780474"/>
            <a:ext cx="8135612" cy="297998"/>
          </a:xfrm>
          <a:prstGeom prst="rect">
            <a:avLst/>
          </a:prstGeom>
        </p:spPr>
        <p:txBody>
          <a:bodyPr spcFirstLastPara="1" vert="horz" wrap="square" lIns="0" tIns="8096" rIns="0" bIns="0" rtlCol="0" anchor="ctr" anchorCtr="0">
            <a:spAutoFit/>
          </a:bodyPr>
          <a:lstStyle/>
          <a:p>
            <a:pPr marL="9525">
              <a:spcBef>
                <a:spcPts val="94"/>
              </a:spcBef>
            </a:pPr>
            <a:r>
              <a:rPr lang="en-US" sz="2000" b="1" dirty="0" err="1">
                <a:solidFill>
                  <a:schemeClr val="bg2">
                    <a:lumMod val="25000"/>
                  </a:schemeClr>
                </a:solidFill>
                <a:latin typeface="Arial" panose="020B0604020202020204" pitchFamily="34" charset="0"/>
                <a:cs typeface="Arial" panose="020B0604020202020204" pitchFamily="34" charset="0"/>
              </a:rPr>
              <a:t>K</a:t>
            </a:r>
            <a:r>
              <a:rPr sz="2000" b="1" dirty="0" err="1">
                <a:solidFill>
                  <a:schemeClr val="bg2">
                    <a:lumMod val="25000"/>
                  </a:schemeClr>
                </a:solidFill>
                <a:latin typeface="Arial" panose="020B0604020202020204" pitchFamily="34" charset="0"/>
                <a:cs typeface="Arial" panose="020B0604020202020204" pitchFamily="34" charset="0"/>
              </a:rPr>
              <a:t>ỹ</a:t>
            </a:r>
            <a:r>
              <a:rPr sz="2000" b="1" dirty="0">
                <a:solidFill>
                  <a:schemeClr val="bg2">
                    <a:lumMod val="25000"/>
                  </a:schemeClr>
                </a:solidFill>
                <a:latin typeface="Arial" panose="020B0604020202020204" pitchFamily="34" charset="0"/>
                <a:cs typeface="Arial" panose="020B0604020202020204" pitchFamily="34" charset="0"/>
              </a:rPr>
              <a:t> thuật áp suất cao (HPP) trong chế biến và bảo quản thủy sản</a:t>
            </a:r>
          </a:p>
        </p:txBody>
      </p:sp>
      <p:sp>
        <p:nvSpPr>
          <p:cNvPr id="4" name="object 4">
            <a:extLst>
              <a:ext uri="{FF2B5EF4-FFF2-40B4-BE49-F238E27FC236}">
                <a16:creationId xmlns:a16="http://schemas.microsoft.com/office/drawing/2014/main" id="{C537095B-A6E0-22B9-4C28-48DD68F34F9F}"/>
              </a:ext>
            </a:extLst>
          </p:cNvPr>
          <p:cNvSpPr txBox="1"/>
          <p:nvPr/>
        </p:nvSpPr>
        <p:spPr>
          <a:xfrm>
            <a:off x="953478" y="852470"/>
            <a:ext cx="7815384" cy="1471557"/>
          </a:xfrm>
          <a:prstGeom prst="rect">
            <a:avLst/>
          </a:prstGeom>
        </p:spPr>
        <p:txBody>
          <a:bodyPr vert="horz" wrap="square" lIns="0" tIns="9525" rIns="0" bIns="0" rtlCol="0">
            <a:spAutoFit/>
          </a:bodyPr>
          <a:lstStyle/>
          <a:p>
            <a:pPr marL="54769" lvl="2">
              <a:spcBef>
                <a:spcPts val="75"/>
              </a:spcBef>
              <a:tabLst>
                <a:tab pos="481489" algn="l"/>
              </a:tabLst>
            </a:pPr>
            <a:endParaRPr sz="1350" dirty="0"/>
          </a:p>
          <a:p>
            <a:pPr marL="54769">
              <a:spcBef>
                <a:spcPts val="1080"/>
              </a:spcBef>
            </a:pPr>
            <a:r>
              <a:rPr sz="1350" b="1" i="1" dirty="0" err="1">
                <a:solidFill>
                  <a:srgbClr val="6600FF"/>
                </a:solidFill>
              </a:rPr>
              <a:t>Những</a:t>
            </a:r>
            <a:r>
              <a:rPr sz="1350" b="1" i="1" spc="-30" dirty="0">
                <a:solidFill>
                  <a:srgbClr val="6600FF"/>
                </a:solidFill>
              </a:rPr>
              <a:t> </a:t>
            </a:r>
            <a:r>
              <a:rPr sz="1350" b="1" i="1" dirty="0">
                <a:solidFill>
                  <a:srgbClr val="6600FF"/>
                </a:solidFill>
              </a:rPr>
              <a:t>đặc</a:t>
            </a:r>
            <a:r>
              <a:rPr sz="1350" b="1" i="1" spc="-11" dirty="0">
                <a:solidFill>
                  <a:srgbClr val="6600FF"/>
                </a:solidFill>
              </a:rPr>
              <a:t> </a:t>
            </a:r>
            <a:r>
              <a:rPr sz="1350" b="1" i="1" dirty="0">
                <a:solidFill>
                  <a:srgbClr val="6600FF"/>
                </a:solidFill>
              </a:rPr>
              <a:t>trưng</a:t>
            </a:r>
            <a:r>
              <a:rPr sz="1350" b="1" i="1" spc="19" dirty="0">
                <a:solidFill>
                  <a:srgbClr val="6600FF"/>
                </a:solidFill>
              </a:rPr>
              <a:t> </a:t>
            </a:r>
            <a:r>
              <a:rPr sz="1350" b="1" i="1" dirty="0">
                <a:solidFill>
                  <a:srgbClr val="6600FF"/>
                </a:solidFill>
              </a:rPr>
              <a:t>của</a:t>
            </a:r>
            <a:r>
              <a:rPr sz="1350" b="1" i="1" spc="-11" dirty="0">
                <a:solidFill>
                  <a:srgbClr val="6600FF"/>
                </a:solidFill>
              </a:rPr>
              <a:t> </a:t>
            </a:r>
            <a:r>
              <a:rPr sz="1350" b="1" i="1" dirty="0">
                <a:solidFill>
                  <a:srgbClr val="6600FF"/>
                </a:solidFill>
              </a:rPr>
              <a:t>quá</a:t>
            </a:r>
            <a:r>
              <a:rPr sz="1350" b="1" i="1" spc="-68" dirty="0">
                <a:solidFill>
                  <a:srgbClr val="6600FF"/>
                </a:solidFill>
              </a:rPr>
              <a:t> </a:t>
            </a:r>
            <a:r>
              <a:rPr sz="1350" b="1" i="1" dirty="0">
                <a:solidFill>
                  <a:srgbClr val="6600FF"/>
                </a:solidFill>
              </a:rPr>
              <a:t>trình</a:t>
            </a:r>
            <a:r>
              <a:rPr sz="1350" b="1" i="1" spc="-30" dirty="0">
                <a:solidFill>
                  <a:srgbClr val="6600FF"/>
                </a:solidFill>
              </a:rPr>
              <a:t> </a:t>
            </a:r>
            <a:r>
              <a:rPr sz="1350" b="1" i="1" dirty="0">
                <a:solidFill>
                  <a:srgbClr val="6600FF"/>
                </a:solidFill>
              </a:rPr>
              <a:t>chế</a:t>
            </a:r>
            <a:r>
              <a:rPr sz="1350" b="1" i="1" spc="-15" dirty="0">
                <a:solidFill>
                  <a:srgbClr val="6600FF"/>
                </a:solidFill>
              </a:rPr>
              <a:t> </a:t>
            </a:r>
            <a:r>
              <a:rPr sz="1350" b="1" i="1" dirty="0">
                <a:solidFill>
                  <a:srgbClr val="6600FF"/>
                </a:solidFill>
              </a:rPr>
              <a:t>biến</a:t>
            </a:r>
            <a:r>
              <a:rPr sz="1350" b="1" i="1" spc="-30" dirty="0">
                <a:solidFill>
                  <a:srgbClr val="6600FF"/>
                </a:solidFill>
              </a:rPr>
              <a:t> </a:t>
            </a:r>
            <a:r>
              <a:rPr sz="1350" b="1" i="1" dirty="0">
                <a:solidFill>
                  <a:srgbClr val="6600FF"/>
                </a:solidFill>
              </a:rPr>
              <a:t>áp</a:t>
            </a:r>
            <a:r>
              <a:rPr sz="1350" b="1" i="1" spc="23" dirty="0">
                <a:solidFill>
                  <a:srgbClr val="6600FF"/>
                </a:solidFill>
              </a:rPr>
              <a:t> </a:t>
            </a:r>
            <a:r>
              <a:rPr sz="1350" b="1" i="1" dirty="0">
                <a:solidFill>
                  <a:srgbClr val="6600FF"/>
                </a:solidFill>
              </a:rPr>
              <a:t>suất</a:t>
            </a:r>
            <a:r>
              <a:rPr sz="1350" b="1" i="1" spc="4" dirty="0">
                <a:solidFill>
                  <a:srgbClr val="6600FF"/>
                </a:solidFill>
              </a:rPr>
              <a:t> </a:t>
            </a:r>
            <a:r>
              <a:rPr sz="1350" b="1" i="1" spc="-19" dirty="0">
                <a:solidFill>
                  <a:srgbClr val="6600FF"/>
                </a:solidFill>
              </a:rPr>
              <a:t>cao</a:t>
            </a:r>
            <a:endParaRPr sz="1350" dirty="0"/>
          </a:p>
          <a:p>
            <a:pPr marL="154305" indent="-99536">
              <a:spcBef>
                <a:spcPts val="638"/>
              </a:spcBef>
              <a:buChar char="-"/>
              <a:tabLst>
                <a:tab pos="154305" algn="l"/>
              </a:tabLst>
            </a:pPr>
            <a:r>
              <a:rPr sz="1350" dirty="0"/>
              <a:t>Tiến</a:t>
            </a:r>
            <a:r>
              <a:rPr sz="1350" spc="8" dirty="0"/>
              <a:t> </a:t>
            </a:r>
            <a:r>
              <a:rPr sz="1350" dirty="0"/>
              <a:t>hành</a:t>
            </a:r>
            <a:r>
              <a:rPr sz="1350" spc="15" dirty="0"/>
              <a:t> </a:t>
            </a:r>
            <a:r>
              <a:rPr sz="1350" dirty="0"/>
              <a:t>ở</a:t>
            </a:r>
            <a:r>
              <a:rPr sz="1350" spc="-60" dirty="0"/>
              <a:t> </a:t>
            </a:r>
            <a:r>
              <a:rPr sz="1350" dirty="0"/>
              <a:t>nhiệt</a:t>
            </a:r>
            <a:r>
              <a:rPr sz="1350" spc="49" dirty="0"/>
              <a:t> </a:t>
            </a:r>
            <a:r>
              <a:rPr sz="1350" dirty="0"/>
              <a:t>độ</a:t>
            </a:r>
            <a:r>
              <a:rPr sz="1350" spc="-34" dirty="0"/>
              <a:t> </a:t>
            </a:r>
            <a:r>
              <a:rPr sz="1350" dirty="0"/>
              <a:t>thấp</a:t>
            </a:r>
            <a:r>
              <a:rPr sz="1350" spc="-38" dirty="0"/>
              <a:t> </a:t>
            </a:r>
            <a:r>
              <a:rPr sz="1350" dirty="0"/>
              <a:t>nhưng</a:t>
            </a:r>
            <a:r>
              <a:rPr sz="1350" spc="15" dirty="0"/>
              <a:t> </a:t>
            </a:r>
            <a:r>
              <a:rPr sz="1350" dirty="0"/>
              <a:t>vô</a:t>
            </a:r>
            <a:r>
              <a:rPr sz="1350" spc="-34" dirty="0"/>
              <a:t> </a:t>
            </a:r>
            <a:r>
              <a:rPr sz="1350" dirty="0"/>
              <a:t>hoạt</a:t>
            </a:r>
            <a:r>
              <a:rPr sz="1350" spc="49" dirty="0"/>
              <a:t> </a:t>
            </a:r>
            <a:r>
              <a:rPr sz="1350" dirty="0"/>
              <a:t>được</a:t>
            </a:r>
            <a:r>
              <a:rPr sz="1350" spc="-68" dirty="0"/>
              <a:t> </a:t>
            </a:r>
            <a:r>
              <a:rPr sz="1350" dirty="0"/>
              <a:t>các</a:t>
            </a:r>
            <a:r>
              <a:rPr sz="1350" spc="-19" dirty="0"/>
              <a:t> </a:t>
            </a:r>
            <a:r>
              <a:rPr sz="1350" dirty="0"/>
              <a:t>vi</a:t>
            </a:r>
            <a:r>
              <a:rPr sz="1350" spc="-38" dirty="0"/>
              <a:t> </a:t>
            </a:r>
            <a:r>
              <a:rPr sz="1350" dirty="0"/>
              <a:t>sinh</a:t>
            </a:r>
            <a:r>
              <a:rPr sz="1350" spc="15" dirty="0"/>
              <a:t> </a:t>
            </a:r>
            <a:r>
              <a:rPr sz="1350" dirty="0"/>
              <a:t>vật và</a:t>
            </a:r>
            <a:r>
              <a:rPr sz="1350" spc="-38" dirty="0"/>
              <a:t> </a:t>
            </a:r>
            <a:r>
              <a:rPr sz="1350" spc="-8" dirty="0"/>
              <a:t>enzyme.</a:t>
            </a:r>
            <a:endParaRPr sz="1350" dirty="0"/>
          </a:p>
          <a:p>
            <a:pPr marL="125730" indent="-106680">
              <a:spcBef>
                <a:spcPts val="633"/>
              </a:spcBef>
              <a:buChar char="-"/>
              <a:tabLst>
                <a:tab pos="125730" algn="l"/>
              </a:tabLst>
            </a:pPr>
            <a:r>
              <a:rPr sz="1350" dirty="0"/>
              <a:t>Chất</a:t>
            </a:r>
            <a:r>
              <a:rPr sz="1350" spc="-11" dirty="0"/>
              <a:t> </a:t>
            </a:r>
            <a:r>
              <a:rPr sz="1350" dirty="0"/>
              <a:t>lượng</a:t>
            </a:r>
            <a:r>
              <a:rPr sz="1350" spc="-34" dirty="0"/>
              <a:t> </a:t>
            </a:r>
            <a:r>
              <a:rPr sz="1350" dirty="0"/>
              <a:t>thực</a:t>
            </a:r>
            <a:r>
              <a:rPr sz="1350" spc="-15" dirty="0"/>
              <a:t> </a:t>
            </a:r>
            <a:r>
              <a:rPr sz="1350" dirty="0"/>
              <a:t>phẩm</a:t>
            </a:r>
            <a:r>
              <a:rPr sz="1350" spc="30" dirty="0"/>
              <a:t> </a:t>
            </a:r>
            <a:r>
              <a:rPr sz="1350" dirty="0"/>
              <a:t>chế</a:t>
            </a:r>
            <a:r>
              <a:rPr sz="1350" spc="-34" dirty="0"/>
              <a:t> </a:t>
            </a:r>
            <a:r>
              <a:rPr sz="1350" dirty="0"/>
              <a:t>biến</a:t>
            </a:r>
            <a:r>
              <a:rPr sz="1350" spc="15" dirty="0"/>
              <a:t> </a:t>
            </a:r>
            <a:r>
              <a:rPr sz="1350" dirty="0"/>
              <a:t>tương</a:t>
            </a:r>
            <a:r>
              <a:rPr sz="1350" spc="-30" dirty="0"/>
              <a:t> </a:t>
            </a:r>
            <a:r>
              <a:rPr sz="1350" dirty="0"/>
              <a:t>tự</a:t>
            </a:r>
            <a:r>
              <a:rPr sz="1350" spc="-75" dirty="0"/>
              <a:t> </a:t>
            </a:r>
            <a:r>
              <a:rPr sz="1350" dirty="0"/>
              <a:t>như</a:t>
            </a:r>
            <a:r>
              <a:rPr sz="1350" spc="-23" dirty="0"/>
              <a:t> </a:t>
            </a:r>
            <a:r>
              <a:rPr sz="1350" dirty="0"/>
              <a:t>sản</a:t>
            </a:r>
            <a:r>
              <a:rPr sz="1350" spc="15" dirty="0"/>
              <a:t> </a:t>
            </a:r>
            <a:r>
              <a:rPr sz="1350" dirty="0"/>
              <a:t>phẩm</a:t>
            </a:r>
            <a:r>
              <a:rPr sz="1350" spc="-15" dirty="0"/>
              <a:t> </a:t>
            </a:r>
            <a:r>
              <a:rPr sz="1350" spc="-8" dirty="0"/>
              <a:t>tươi.</a:t>
            </a:r>
            <a:endParaRPr sz="1350" dirty="0"/>
          </a:p>
          <a:p>
            <a:pPr marL="161449" indent="-106680">
              <a:spcBef>
                <a:spcPts val="998"/>
              </a:spcBef>
              <a:buChar char="-"/>
              <a:tabLst>
                <a:tab pos="161449" algn="l"/>
              </a:tabLst>
            </a:pPr>
            <a:r>
              <a:rPr sz="1350" dirty="0"/>
              <a:t>Sản</a:t>
            </a:r>
            <a:r>
              <a:rPr sz="1350" spc="-26" dirty="0"/>
              <a:t> </a:t>
            </a:r>
            <a:r>
              <a:rPr sz="1350" dirty="0"/>
              <a:t>phẩm</a:t>
            </a:r>
            <a:r>
              <a:rPr sz="1350" spc="49" dirty="0"/>
              <a:t> </a:t>
            </a:r>
            <a:r>
              <a:rPr sz="1350" dirty="0"/>
              <a:t>chế</a:t>
            </a:r>
            <a:r>
              <a:rPr sz="1350" spc="-23" dirty="0"/>
              <a:t> </a:t>
            </a:r>
            <a:r>
              <a:rPr sz="1350" dirty="0"/>
              <a:t>biến</a:t>
            </a:r>
            <a:r>
              <a:rPr sz="1350" spc="30" dirty="0"/>
              <a:t> </a:t>
            </a:r>
            <a:r>
              <a:rPr sz="1350" dirty="0"/>
              <a:t>từ</a:t>
            </a:r>
            <a:r>
              <a:rPr sz="1350" spc="-60" dirty="0"/>
              <a:t> </a:t>
            </a:r>
            <a:r>
              <a:rPr sz="1350" dirty="0"/>
              <a:t>kỹ</a:t>
            </a:r>
            <a:r>
              <a:rPr sz="1350" spc="-8" dirty="0"/>
              <a:t> </a:t>
            </a:r>
            <a:r>
              <a:rPr sz="1350" dirty="0"/>
              <a:t>thuật</a:t>
            </a:r>
            <a:r>
              <a:rPr sz="1350" spc="15" dirty="0"/>
              <a:t> </a:t>
            </a:r>
            <a:r>
              <a:rPr sz="1350" dirty="0"/>
              <a:t>HPP</a:t>
            </a:r>
            <a:r>
              <a:rPr sz="1350" spc="-8" dirty="0"/>
              <a:t> </a:t>
            </a:r>
            <a:r>
              <a:rPr sz="1350" dirty="0"/>
              <a:t>thì</a:t>
            </a:r>
            <a:r>
              <a:rPr sz="1350" spc="-41" dirty="0"/>
              <a:t> </a:t>
            </a:r>
            <a:r>
              <a:rPr sz="1350" dirty="0"/>
              <a:t>an</a:t>
            </a:r>
            <a:r>
              <a:rPr sz="1350" spc="-23" dirty="0"/>
              <a:t> </a:t>
            </a:r>
            <a:r>
              <a:rPr sz="1350" dirty="0"/>
              <a:t>toàn</a:t>
            </a:r>
            <a:r>
              <a:rPr sz="1350" spc="30" dirty="0"/>
              <a:t> </a:t>
            </a:r>
            <a:r>
              <a:rPr sz="1350" dirty="0"/>
              <a:t>và</a:t>
            </a:r>
            <a:r>
              <a:rPr sz="1350" spc="-23" dirty="0"/>
              <a:t> </a:t>
            </a:r>
            <a:r>
              <a:rPr sz="1350" dirty="0"/>
              <a:t>tốt</a:t>
            </a:r>
            <a:r>
              <a:rPr sz="1350" spc="-41" dirty="0"/>
              <a:t> </a:t>
            </a:r>
            <a:r>
              <a:rPr sz="1350" dirty="0"/>
              <a:t>sức</a:t>
            </a:r>
            <a:r>
              <a:rPr sz="1350" spc="-8" dirty="0"/>
              <a:t> khỏe.</a:t>
            </a:r>
            <a:endParaRPr sz="1350" dirty="0"/>
          </a:p>
        </p:txBody>
      </p:sp>
      <p:pic>
        <p:nvPicPr>
          <p:cNvPr id="5" name="object 5">
            <a:extLst>
              <a:ext uri="{FF2B5EF4-FFF2-40B4-BE49-F238E27FC236}">
                <a16:creationId xmlns:a16="http://schemas.microsoft.com/office/drawing/2014/main" id="{FDF405A8-32C4-7B3F-66F6-A7CE1C283D30}"/>
              </a:ext>
            </a:extLst>
          </p:cNvPr>
          <p:cNvPicPr/>
          <p:nvPr/>
        </p:nvPicPr>
        <p:blipFill>
          <a:blip r:embed="rId2" cstate="print"/>
          <a:stretch>
            <a:fillRect/>
          </a:stretch>
        </p:blipFill>
        <p:spPr>
          <a:xfrm>
            <a:off x="1992087" y="2819474"/>
            <a:ext cx="3450431" cy="1064419"/>
          </a:xfrm>
          <a:prstGeom prst="rect">
            <a:avLst/>
          </a:prstGeom>
        </p:spPr>
      </p:pic>
    </p:spTree>
    <p:extLst>
      <p:ext uri="{BB962C8B-B14F-4D97-AF65-F5344CB8AC3E}">
        <p14:creationId xmlns:p14="http://schemas.microsoft.com/office/powerpoint/2010/main" val="18597377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659529" y="5317533"/>
            <a:ext cx="176213" cy="335188"/>
          </a:xfrm>
          <a:prstGeom prst="rect">
            <a:avLst/>
          </a:prstGeom>
        </p:spPr>
        <p:txBody>
          <a:bodyPr vert="horz" wrap="square" lIns="0" tIns="11906" rIns="0" bIns="0" rtlCol="0">
            <a:spAutoFit/>
          </a:bodyPr>
          <a:lstStyle/>
          <a:p>
            <a:pPr marR="3810" algn="r">
              <a:spcBef>
                <a:spcPts val="94"/>
              </a:spcBef>
            </a:pPr>
            <a:r>
              <a:rPr sz="1050" spc="-19" dirty="0"/>
              <a:t>16</a:t>
            </a:r>
            <a:endParaRPr sz="1050"/>
          </a:p>
          <a:p>
            <a:pPr marR="6191" algn="r">
              <a:spcBef>
                <a:spcPts val="38"/>
              </a:spcBef>
            </a:pPr>
            <a:r>
              <a:rPr sz="1050" spc="-38" dirty="0"/>
              <a:t>7</a:t>
            </a:r>
            <a:endParaRPr sz="1050"/>
          </a:p>
        </p:txBody>
      </p:sp>
      <p:sp>
        <p:nvSpPr>
          <p:cNvPr id="4" name="object 4"/>
          <p:cNvSpPr txBox="1"/>
          <p:nvPr/>
        </p:nvSpPr>
        <p:spPr>
          <a:xfrm>
            <a:off x="887730" y="1279654"/>
            <a:ext cx="3968591" cy="414697"/>
          </a:xfrm>
          <a:prstGeom prst="rect">
            <a:avLst/>
          </a:prstGeom>
        </p:spPr>
        <p:txBody>
          <a:bodyPr vert="horz" wrap="square" lIns="0" tIns="8096" rIns="0" bIns="0" rtlCol="0">
            <a:spAutoFit/>
          </a:bodyPr>
          <a:lstStyle/>
          <a:p>
            <a:pPr marL="9525" marR="3810">
              <a:lnSpc>
                <a:spcPct val="100800"/>
              </a:lnSpc>
              <a:spcBef>
                <a:spcPts val="64"/>
              </a:spcBef>
            </a:pPr>
            <a:r>
              <a:rPr sz="1350" b="1" i="1" dirty="0" err="1">
                <a:solidFill>
                  <a:srgbClr val="457A60"/>
                </a:solidFill>
              </a:rPr>
              <a:t>Những</a:t>
            </a:r>
            <a:r>
              <a:rPr sz="1350" b="1" i="1" spc="-19" dirty="0">
                <a:solidFill>
                  <a:srgbClr val="457A60"/>
                </a:solidFill>
              </a:rPr>
              <a:t> </a:t>
            </a:r>
            <a:r>
              <a:rPr sz="1350" b="1" i="1" dirty="0">
                <a:solidFill>
                  <a:srgbClr val="457A60"/>
                </a:solidFill>
              </a:rPr>
              <a:t>đặc</a:t>
            </a:r>
            <a:r>
              <a:rPr sz="1350" b="1" i="1" spc="-4" dirty="0">
                <a:solidFill>
                  <a:srgbClr val="457A60"/>
                </a:solidFill>
              </a:rPr>
              <a:t> </a:t>
            </a:r>
            <a:r>
              <a:rPr sz="1350" b="1" i="1" dirty="0">
                <a:solidFill>
                  <a:srgbClr val="457A60"/>
                </a:solidFill>
              </a:rPr>
              <a:t>trưng</a:t>
            </a:r>
            <a:r>
              <a:rPr sz="1350" b="1" i="1" spc="34" dirty="0">
                <a:solidFill>
                  <a:srgbClr val="457A60"/>
                </a:solidFill>
              </a:rPr>
              <a:t> </a:t>
            </a:r>
            <a:r>
              <a:rPr sz="1350" b="1" i="1" dirty="0">
                <a:solidFill>
                  <a:srgbClr val="457A60"/>
                </a:solidFill>
              </a:rPr>
              <a:t>của quá</a:t>
            </a:r>
            <a:r>
              <a:rPr sz="1350" b="1" i="1" spc="-60" dirty="0">
                <a:solidFill>
                  <a:srgbClr val="457A60"/>
                </a:solidFill>
              </a:rPr>
              <a:t> </a:t>
            </a:r>
            <a:r>
              <a:rPr sz="1350" b="1" i="1" dirty="0">
                <a:solidFill>
                  <a:srgbClr val="457A60"/>
                </a:solidFill>
              </a:rPr>
              <a:t>trình</a:t>
            </a:r>
            <a:r>
              <a:rPr sz="1350" b="1" i="1" spc="-19" dirty="0">
                <a:solidFill>
                  <a:srgbClr val="457A60"/>
                </a:solidFill>
              </a:rPr>
              <a:t> </a:t>
            </a:r>
            <a:r>
              <a:rPr sz="1350" b="1" i="1" dirty="0">
                <a:solidFill>
                  <a:srgbClr val="457A60"/>
                </a:solidFill>
              </a:rPr>
              <a:t>chế</a:t>
            </a:r>
            <a:r>
              <a:rPr sz="1350" b="1" i="1" spc="-4" dirty="0">
                <a:solidFill>
                  <a:srgbClr val="457A60"/>
                </a:solidFill>
              </a:rPr>
              <a:t> </a:t>
            </a:r>
            <a:r>
              <a:rPr sz="1350" b="1" i="1" dirty="0">
                <a:solidFill>
                  <a:srgbClr val="457A60"/>
                </a:solidFill>
              </a:rPr>
              <a:t>biến</a:t>
            </a:r>
            <a:r>
              <a:rPr sz="1350" b="1" i="1" spc="-19" dirty="0">
                <a:solidFill>
                  <a:srgbClr val="457A60"/>
                </a:solidFill>
              </a:rPr>
              <a:t> áp </a:t>
            </a:r>
            <a:r>
              <a:rPr sz="1350" b="1" i="1" dirty="0">
                <a:solidFill>
                  <a:srgbClr val="457A60"/>
                </a:solidFill>
              </a:rPr>
              <a:t>suất</a:t>
            </a:r>
            <a:r>
              <a:rPr sz="1350" b="1" i="1" spc="-11" dirty="0">
                <a:solidFill>
                  <a:srgbClr val="457A60"/>
                </a:solidFill>
              </a:rPr>
              <a:t> </a:t>
            </a:r>
            <a:r>
              <a:rPr sz="1350" b="1" i="1" spc="-19" dirty="0">
                <a:solidFill>
                  <a:srgbClr val="457A60"/>
                </a:solidFill>
              </a:rPr>
              <a:t>cao</a:t>
            </a:r>
            <a:endParaRPr sz="1350" dirty="0"/>
          </a:p>
        </p:txBody>
      </p:sp>
      <p:sp>
        <p:nvSpPr>
          <p:cNvPr id="5" name="object 5"/>
          <p:cNvSpPr txBox="1"/>
          <p:nvPr/>
        </p:nvSpPr>
        <p:spPr>
          <a:xfrm>
            <a:off x="887728" y="1761333"/>
            <a:ext cx="5075409" cy="1839126"/>
          </a:xfrm>
          <a:prstGeom prst="rect">
            <a:avLst/>
          </a:prstGeom>
        </p:spPr>
        <p:txBody>
          <a:bodyPr vert="horz" wrap="square" lIns="0" tIns="100489" rIns="0" bIns="0" rtlCol="0">
            <a:spAutoFit/>
          </a:bodyPr>
          <a:lstStyle/>
          <a:p>
            <a:pPr marL="116681" indent="-107156">
              <a:spcBef>
                <a:spcPts val="791"/>
              </a:spcBef>
              <a:buChar char="-"/>
              <a:tabLst>
                <a:tab pos="116681" algn="l"/>
              </a:tabLst>
            </a:pPr>
            <a:r>
              <a:rPr sz="1350" dirty="0"/>
              <a:t>Giúp</a:t>
            </a:r>
            <a:r>
              <a:rPr sz="1350" spc="-45" dirty="0"/>
              <a:t> </a:t>
            </a:r>
            <a:r>
              <a:rPr sz="1350" dirty="0"/>
              <a:t>cải</a:t>
            </a:r>
            <a:r>
              <a:rPr sz="1350" spc="-38" dirty="0"/>
              <a:t> </a:t>
            </a:r>
            <a:r>
              <a:rPr sz="1350" dirty="0"/>
              <a:t>thiện</a:t>
            </a:r>
            <a:r>
              <a:rPr sz="1350" spc="19" dirty="0"/>
              <a:t> </a:t>
            </a:r>
            <a:r>
              <a:rPr sz="1350" dirty="0"/>
              <a:t>chức</a:t>
            </a:r>
            <a:r>
              <a:rPr sz="1350" spc="-19" dirty="0"/>
              <a:t> </a:t>
            </a:r>
            <a:r>
              <a:rPr sz="1350" dirty="0"/>
              <a:t>năng</a:t>
            </a:r>
            <a:r>
              <a:rPr sz="1350" spc="15" dirty="0"/>
              <a:t> </a:t>
            </a:r>
            <a:r>
              <a:rPr sz="1350" dirty="0"/>
              <a:t>của</a:t>
            </a:r>
            <a:r>
              <a:rPr sz="1350" spc="-34" dirty="0"/>
              <a:t> </a:t>
            </a:r>
            <a:r>
              <a:rPr sz="1350" dirty="0"/>
              <a:t>sản</a:t>
            </a:r>
            <a:r>
              <a:rPr sz="1350" spc="19" dirty="0"/>
              <a:t> </a:t>
            </a:r>
            <a:r>
              <a:rPr sz="1350" spc="-8" dirty="0"/>
              <a:t>phẩm.</a:t>
            </a:r>
            <a:endParaRPr sz="1350" dirty="0"/>
          </a:p>
          <a:p>
            <a:pPr marL="116681" indent="-107156">
              <a:spcBef>
                <a:spcPts val="720"/>
              </a:spcBef>
              <a:buChar char="-"/>
              <a:tabLst>
                <a:tab pos="116681" algn="l"/>
              </a:tabLst>
            </a:pPr>
            <a:r>
              <a:rPr sz="1350" dirty="0"/>
              <a:t>Lực</a:t>
            </a:r>
            <a:r>
              <a:rPr sz="1350" spc="-26" dirty="0"/>
              <a:t> </a:t>
            </a:r>
            <a:r>
              <a:rPr sz="1350" dirty="0"/>
              <a:t>tác</a:t>
            </a:r>
            <a:r>
              <a:rPr sz="1350" spc="-68" dirty="0"/>
              <a:t> </a:t>
            </a:r>
            <a:r>
              <a:rPr sz="1350" dirty="0"/>
              <a:t>động</a:t>
            </a:r>
            <a:r>
              <a:rPr sz="1350" spc="19" dirty="0"/>
              <a:t> </a:t>
            </a:r>
            <a:r>
              <a:rPr sz="1350" dirty="0"/>
              <a:t>là</a:t>
            </a:r>
            <a:r>
              <a:rPr sz="1350" spc="23" dirty="0"/>
              <a:t> </a:t>
            </a:r>
            <a:r>
              <a:rPr sz="1350" dirty="0"/>
              <a:t>lực</a:t>
            </a:r>
            <a:r>
              <a:rPr sz="1350" spc="-19" dirty="0"/>
              <a:t> </a:t>
            </a:r>
            <a:r>
              <a:rPr sz="1350" dirty="0"/>
              <a:t>nén</a:t>
            </a:r>
            <a:r>
              <a:rPr sz="1350" spc="-34" dirty="0"/>
              <a:t> </a:t>
            </a:r>
            <a:r>
              <a:rPr sz="1350" dirty="0"/>
              <a:t>đa</a:t>
            </a:r>
            <a:r>
              <a:rPr sz="1350" spc="23" dirty="0"/>
              <a:t> </a:t>
            </a:r>
            <a:r>
              <a:rPr sz="1350" spc="-8" dirty="0"/>
              <a:t>hướng.</a:t>
            </a:r>
            <a:endParaRPr sz="1350" dirty="0"/>
          </a:p>
          <a:p>
            <a:pPr marL="116681" indent="-107156">
              <a:spcBef>
                <a:spcPts val="998"/>
              </a:spcBef>
              <a:buChar char="-"/>
              <a:tabLst>
                <a:tab pos="116681" algn="l"/>
              </a:tabLst>
            </a:pPr>
            <a:r>
              <a:rPr sz="1350" dirty="0"/>
              <a:t>Sự</a:t>
            </a:r>
            <a:r>
              <a:rPr sz="1350" spc="-68" dirty="0"/>
              <a:t> </a:t>
            </a:r>
            <a:r>
              <a:rPr sz="1350" dirty="0"/>
              <a:t>truyền</a:t>
            </a:r>
            <a:r>
              <a:rPr sz="1350" spc="30" dirty="0"/>
              <a:t> </a:t>
            </a:r>
            <a:r>
              <a:rPr sz="1350" dirty="0"/>
              <a:t>tải</a:t>
            </a:r>
            <a:r>
              <a:rPr sz="1350" spc="-26" dirty="0"/>
              <a:t> </a:t>
            </a:r>
            <a:r>
              <a:rPr sz="1350" dirty="0"/>
              <a:t>áp</a:t>
            </a:r>
            <a:r>
              <a:rPr sz="1350" spc="-30" dirty="0"/>
              <a:t> </a:t>
            </a:r>
            <a:r>
              <a:rPr sz="1350" dirty="0"/>
              <a:t>lực</a:t>
            </a:r>
            <a:r>
              <a:rPr sz="1350" spc="-11" dirty="0"/>
              <a:t> </a:t>
            </a:r>
            <a:r>
              <a:rPr sz="1350" dirty="0"/>
              <a:t>không</a:t>
            </a:r>
            <a:r>
              <a:rPr sz="1350" spc="26" dirty="0"/>
              <a:t> </a:t>
            </a:r>
            <a:r>
              <a:rPr sz="1350" dirty="0"/>
              <a:t>bị</a:t>
            </a:r>
            <a:r>
              <a:rPr sz="1350" spc="-26" dirty="0"/>
              <a:t> </a:t>
            </a:r>
            <a:r>
              <a:rPr sz="1350" dirty="0"/>
              <a:t>cản</a:t>
            </a:r>
            <a:r>
              <a:rPr sz="1350" spc="30" dirty="0"/>
              <a:t> </a:t>
            </a:r>
            <a:r>
              <a:rPr sz="1350" spc="-15" dirty="0"/>
              <a:t>trở.</a:t>
            </a:r>
            <a:endParaRPr sz="1350" dirty="0"/>
          </a:p>
          <a:p>
            <a:pPr marL="116681" indent="-107156">
              <a:spcBef>
                <a:spcPts val="1084"/>
              </a:spcBef>
              <a:buChar char="-"/>
              <a:tabLst>
                <a:tab pos="116681" algn="l"/>
              </a:tabLst>
            </a:pPr>
            <a:r>
              <a:rPr sz="1350" dirty="0"/>
              <a:t>Sự</a:t>
            </a:r>
            <a:r>
              <a:rPr sz="1350" spc="-71" dirty="0"/>
              <a:t> </a:t>
            </a:r>
            <a:r>
              <a:rPr sz="1350" dirty="0"/>
              <a:t>nén</a:t>
            </a:r>
            <a:r>
              <a:rPr sz="1350" spc="19" dirty="0"/>
              <a:t> </a:t>
            </a:r>
            <a:r>
              <a:rPr sz="1350" dirty="0"/>
              <a:t>ép</a:t>
            </a:r>
            <a:r>
              <a:rPr sz="1350" spc="-26" dirty="0"/>
              <a:t> </a:t>
            </a:r>
            <a:r>
              <a:rPr sz="1350" dirty="0"/>
              <a:t>là</a:t>
            </a:r>
            <a:r>
              <a:rPr sz="1350" spc="23" dirty="0"/>
              <a:t> </a:t>
            </a:r>
            <a:r>
              <a:rPr sz="1350" dirty="0"/>
              <a:t>thuận</a:t>
            </a:r>
            <a:r>
              <a:rPr sz="1350" spc="-26" dirty="0"/>
              <a:t> </a:t>
            </a:r>
            <a:r>
              <a:rPr sz="1350" spc="-8" dirty="0"/>
              <a:t>nghịch.</a:t>
            </a:r>
            <a:endParaRPr sz="1350" dirty="0"/>
          </a:p>
          <a:p>
            <a:pPr marL="9525" marR="971550" indent="178594" algn="just">
              <a:lnSpc>
                <a:spcPct val="100800"/>
              </a:lnSpc>
              <a:spcBef>
                <a:spcPts val="1073"/>
              </a:spcBef>
              <a:buChar char="-"/>
              <a:tabLst>
                <a:tab pos="188119" algn="l"/>
              </a:tabLst>
            </a:pPr>
            <a:r>
              <a:rPr sz="1350" dirty="0"/>
              <a:t>Tách</a:t>
            </a:r>
            <a:r>
              <a:rPr sz="1350" spc="83" dirty="0"/>
              <a:t>  </a:t>
            </a:r>
            <a:r>
              <a:rPr sz="1350" dirty="0"/>
              <a:t>vỏ</a:t>
            </a:r>
            <a:r>
              <a:rPr sz="1350" spc="86" dirty="0"/>
              <a:t>  </a:t>
            </a:r>
            <a:r>
              <a:rPr sz="1350" dirty="0"/>
              <a:t>nhuyễn</a:t>
            </a:r>
            <a:r>
              <a:rPr sz="1350" spc="90" dirty="0"/>
              <a:t>  </a:t>
            </a:r>
            <a:r>
              <a:rPr sz="1350" dirty="0"/>
              <a:t>thể</a:t>
            </a:r>
            <a:r>
              <a:rPr sz="1350" spc="86" dirty="0"/>
              <a:t>  </a:t>
            </a:r>
            <a:r>
              <a:rPr sz="1350" spc="34" dirty="0"/>
              <a:t>và </a:t>
            </a:r>
            <a:r>
              <a:rPr sz="1350" dirty="0"/>
              <a:t>giáp</a:t>
            </a:r>
            <a:r>
              <a:rPr sz="1350" spc="-26" dirty="0"/>
              <a:t> </a:t>
            </a:r>
            <a:r>
              <a:rPr sz="1350" dirty="0"/>
              <a:t>xác</a:t>
            </a:r>
            <a:r>
              <a:rPr sz="1350" spc="4" dirty="0"/>
              <a:t> </a:t>
            </a:r>
            <a:r>
              <a:rPr sz="1350" dirty="0"/>
              <a:t>→ dễ</a:t>
            </a:r>
            <a:r>
              <a:rPr sz="1350" spc="-15" dirty="0"/>
              <a:t> </a:t>
            </a:r>
            <a:r>
              <a:rPr sz="1350" dirty="0"/>
              <a:t>dàng</a:t>
            </a:r>
            <a:r>
              <a:rPr sz="1350" spc="-15" dirty="0"/>
              <a:t> </a:t>
            </a:r>
            <a:r>
              <a:rPr sz="1350" dirty="0"/>
              <a:t>cho</a:t>
            </a:r>
            <a:r>
              <a:rPr sz="1350" spc="-15" dirty="0"/>
              <a:t> việc </a:t>
            </a:r>
            <a:r>
              <a:rPr sz="1350" dirty="0"/>
              <a:t>tách</a:t>
            </a:r>
            <a:r>
              <a:rPr sz="1350" spc="-38" dirty="0"/>
              <a:t> </a:t>
            </a:r>
            <a:r>
              <a:rPr sz="1350" dirty="0"/>
              <a:t>lấy</a:t>
            </a:r>
            <a:r>
              <a:rPr sz="1350" spc="-8" dirty="0"/>
              <a:t> </a:t>
            </a:r>
            <a:r>
              <a:rPr sz="1350" spc="-15" dirty="0"/>
              <a:t>thịt.</a:t>
            </a:r>
            <a:endParaRPr sz="1350" dirty="0"/>
          </a:p>
        </p:txBody>
      </p:sp>
      <p:pic>
        <p:nvPicPr>
          <p:cNvPr id="10" name="object 10"/>
          <p:cNvPicPr/>
          <p:nvPr/>
        </p:nvPicPr>
        <p:blipFill>
          <a:blip r:embed="rId2" cstate="print"/>
          <a:stretch>
            <a:fillRect/>
          </a:stretch>
        </p:blipFill>
        <p:spPr>
          <a:xfrm>
            <a:off x="5487621" y="2256637"/>
            <a:ext cx="3312502" cy="2137633"/>
          </a:xfrm>
          <a:prstGeom prst="rect">
            <a:avLst/>
          </a:prstGeom>
        </p:spPr>
      </p:pic>
      <p:pic>
        <p:nvPicPr>
          <p:cNvPr id="11" name="object 11"/>
          <p:cNvPicPr/>
          <p:nvPr/>
        </p:nvPicPr>
        <p:blipFill>
          <a:blip r:embed="rId3" cstate="print"/>
          <a:stretch>
            <a:fillRect/>
          </a:stretch>
        </p:blipFill>
        <p:spPr>
          <a:xfrm>
            <a:off x="2062773" y="3899249"/>
            <a:ext cx="2057400" cy="1244251"/>
          </a:xfrm>
          <a:prstGeom prst="rect">
            <a:avLst/>
          </a:prstGeom>
        </p:spPr>
      </p:pic>
      <p:sp>
        <p:nvSpPr>
          <p:cNvPr id="14" name="object 3">
            <a:extLst>
              <a:ext uri="{FF2B5EF4-FFF2-40B4-BE49-F238E27FC236}">
                <a16:creationId xmlns:a16="http://schemas.microsoft.com/office/drawing/2014/main" id="{705624A8-85F4-7E16-EAA0-DF93EC326447}"/>
              </a:ext>
            </a:extLst>
          </p:cNvPr>
          <p:cNvSpPr txBox="1">
            <a:spLocks noGrp="1"/>
          </p:cNvSpPr>
          <p:nvPr>
            <p:ph type="title" idx="4294967295"/>
          </p:nvPr>
        </p:nvSpPr>
        <p:spPr>
          <a:xfrm>
            <a:off x="750849" y="749230"/>
            <a:ext cx="8393151" cy="297998"/>
          </a:xfrm>
          <a:prstGeom prst="rect">
            <a:avLst/>
          </a:prstGeom>
        </p:spPr>
        <p:txBody>
          <a:bodyPr spcFirstLastPara="1" vert="horz" wrap="square" lIns="0" tIns="8096" rIns="0" bIns="0" rtlCol="0" anchor="ctr" anchorCtr="0">
            <a:spAutoFit/>
          </a:bodyPr>
          <a:lstStyle/>
          <a:p>
            <a:pPr marL="9525">
              <a:spcBef>
                <a:spcPts val="94"/>
              </a:spcBef>
            </a:pPr>
            <a:r>
              <a:rPr lang="en-US" sz="2000" b="1" dirty="0" err="1">
                <a:solidFill>
                  <a:schemeClr val="bg2">
                    <a:lumMod val="25000"/>
                  </a:schemeClr>
                </a:solidFill>
                <a:latin typeface="Arial" panose="020B0604020202020204" pitchFamily="34" charset="0"/>
                <a:cs typeface="Arial" panose="020B0604020202020204" pitchFamily="34" charset="0"/>
              </a:rPr>
              <a:t>K</a:t>
            </a:r>
            <a:r>
              <a:rPr sz="2000" b="1" dirty="0" err="1">
                <a:solidFill>
                  <a:schemeClr val="bg2">
                    <a:lumMod val="25000"/>
                  </a:schemeClr>
                </a:solidFill>
                <a:latin typeface="Arial" panose="020B0604020202020204" pitchFamily="34" charset="0"/>
                <a:cs typeface="Arial" panose="020B0604020202020204" pitchFamily="34" charset="0"/>
              </a:rPr>
              <a:t>ỹ</a:t>
            </a:r>
            <a:r>
              <a:rPr sz="2000" b="1" dirty="0">
                <a:solidFill>
                  <a:schemeClr val="bg2">
                    <a:lumMod val="25000"/>
                  </a:schemeClr>
                </a:solidFill>
                <a:latin typeface="Arial" panose="020B0604020202020204" pitchFamily="34" charset="0"/>
                <a:cs typeface="Arial" panose="020B0604020202020204" pitchFamily="34" charset="0"/>
              </a:rPr>
              <a:t> thuật áp suất cao (HPP) trong chế biến và bảo quản thủy sản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052870" y="1809343"/>
            <a:ext cx="428625" cy="257175"/>
            <a:chOff x="1123950" y="1857375"/>
            <a:chExt cx="571500" cy="342900"/>
          </a:xfrm>
        </p:grpSpPr>
        <p:pic>
          <p:nvPicPr>
            <p:cNvPr id="3" name="object 3"/>
            <p:cNvPicPr/>
            <p:nvPr/>
          </p:nvPicPr>
          <p:blipFill>
            <a:blip r:embed="rId2" cstate="print"/>
            <a:stretch>
              <a:fillRect/>
            </a:stretch>
          </p:blipFill>
          <p:spPr>
            <a:xfrm>
              <a:off x="1123950" y="1857375"/>
              <a:ext cx="571500" cy="342900"/>
            </a:xfrm>
            <a:prstGeom prst="rect">
              <a:avLst/>
            </a:prstGeom>
          </p:spPr>
        </p:pic>
        <p:sp>
          <p:nvSpPr>
            <p:cNvPr id="4" name="object 4"/>
            <p:cNvSpPr/>
            <p:nvPr/>
          </p:nvSpPr>
          <p:spPr>
            <a:xfrm>
              <a:off x="1143000" y="1874900"/>
              <a:ext cx="533400" cy="304800"/>
            </a:xfrm>
            <a:custGeom>
              <a:avLst/>
              <a:gdLst/>
              <a:ahLst/>
              <a:cxnLst/>
              <a:rect l="l" t="t" r="r" b="b"/>
              <a:pathLst>
                <a:path w="533400" h="304800">
                  <a:moveTo>
                    <a:pt x="16662" y="76200"/>
                  </a:moveTo>
                  <a:lnTo>
                    <a:pt x="0" y="76200"/>
                  </a:lnTo>
                  <a:lnTo>
                    <a:pt x="0" y="228600"/>
                  </a:lnTo>
                  <a:lnTo>
                    <a:pt x="16662" y="228600"/>
                  </a:lnTo>
                  <a:lnTo>
                    <a:pt x="16662" y="76200"/>
                  </a:lnTo>
                  <a:close/>
                </a:path>
                <a:path w="533400" h="304800">
                  <a:moveTo>
                    <a:pt x="66675" y="76200"/>
                  </a:moveTo>
                  <a:lnTo>
                    <a:pt x="33337" y="76200"/>
                  </a:lnTo>
                  <a:lnTo>
                    <a:pt x="33337" y="228600"/>
                  </a:lnTo>
                  <a:lnTo>
                    <a:pt x="66675" y="228600"/>
                  </a:lnTo>
                  <a:lnTo>
                    <a:pt x="66675" y="76200"/>
                  </a:lnTo>
                  <a:close/>
                </a:path>
                <a:path w="533400" h="304800">
                  <a:moveTo>
                    <a:pt x="533400" y="152400"/>
                  </a:moveTo>
                  <a:lnTo>
                    <a:pt x="400050" y="0"/>
                  </a:lnTo>
                  <a:lnTo>
                    <a:pt x="400050" y="76200"/>
                  </a:lnTo>
                  <a:lnTo>
                    <a:pt x="83350" y="76200"/>
                  </a:lnTo>
                  <a:lnTo>
                    <a:pt x="83350" y="228600"/>
                  </a:lnTo>
                  <a:lnTo>
                    <a:pt x="400050" y="228600"/>
                  </a:lnTo>
                  <a:lnTo>
                    <a:pt x="400050" y="304800"/>
                  </a:lnTo>
                  <a:lnTo>
                    <a:pt x="533400" y="152400"/>
                  </a:lnTo>
                  <a:close/>
                </a:path>
              </a:pathLst>
            </a:custGeom>
            <a:solidFill>
              <a:srgbClr val="5CB0FD"/>
            </a:solidFill>
          </p:spPr>
          <p:txBody>
            <a:bodyPr wrap="square" lIns="0" tIns="0" rIns="0" bIns="0" rtlCol="0"/>
            <a:lstStyle/>
            <a:p>
              <a:endParaRPr sz="1050"/>
            </a:p>
          </p:txBody>
        </p:sp>
      </p:grpSp>
      <p:sp>
        <p:nvSpPr>
          <p:cNvPr id="5" name="object 5"/>
          <p:cNvSpPr txBox="1"/>
          <p:nvPr/>
        </p:nvSpPr>
        <p:spPr>
          <a:xfrm>
            <a:off x="1027346" y="1262290"/>
            <a:ext cx="7456730" cy="3813063"/>
          </a:xfrm>
          <a:prstGeom prst="rect">
            <a:avLst/>
          </a:prstGeom>
        </p:spPr>
        <p:txBody>
          <a:bodyPr vert="horz" wrap="square" lIns="0" tIns="8096" rIns="0" bIns="0" rtlCol="0">
            <a:spAutoFit/>
          </a:bodyPr>
          <a:lstStyle/>
          <a:p>
            <a:pPr marL="9525" lvl="2">
              <a:spcBef>
                <a:spcPts val="623"/>
              </a:spcBef>
              <a:tabLst>
                <a:tab pos="436245" algn="l"/>
              </a:tabLst>
            </a:pPr>
            <a:r>
              <a:rPr sz="1350" b="1" dirty="0" err="1">
                <a:solidFill>
                  <a:srgbClr val="0070C0"/>
                </a:solidFill>
              </a:rPr>
              <a:t>Sản</a:t>
            </a:r>
            <a:r>
              <a:rPr sz="1350" b="1" spc="4" dirty="0">
                <a:solidFill>
                  <a:srgbClr val="0070C0"/>
                </a:solidFill>
              </a:rPr>
              <a:t> </a:t>
            </a:r>
            <a:r>
              <a:rPr sz="1350" b="1" dirty="0">
                <a:solidFill>
                  <a:srgbClr val="0070C0"/>
                </a:solidFill>
              </a:rPr>
              <a:t>phẩm</a:t>
            </a:r>
            <a:r>
              <a:rPr sz="1350" b="1" spc="-75" dirty="0">
                <a:solidFill>
                  <a:srgbClr val="0070C0"/>
                </a:solidFill>
              </a:rPr>
              <a:t> </a:t>
            </a:r>
            <a:r>
              <a:rPr sz="1350" b="1" dirty="0">
                <a:solidFill>
                  <a:srgbClr val="0070C0"/>
                </a:solidFill>
              </a:rPr>
              <a:t>cá</a:t>
            </a:r>
            <a:r>
              <a:rPr sz="1350" b="1" spc="26" dirty="0">
                <a:solidFill>
                  <a:srgbClr val="0070C0"/>
                </a:solidFill>
              </a:rPr>
              <a:t> </a:t>
            </a:r>
            <a:r>
              <a:rPr sz="1350" b="1" dirty="0">
                <a:solidFill>
                  <a:srgbClr val="0070C0"/>
                </a:solidFill>
              </a:rPr>
              <a:t>sấy</a:t>
            </a:r>
            <a:r>
              <a:rPr sz="1350" b="1" spc="-23" dirty="0">
                <a:solidFill>
                  <a:srgbClr val="0070C0"/>
                </a:solidFill>
              </a:rPr>
              <a:t> </a:t>
            </a:r>
            <a:r>
              <a:rPr sz="1350" b="1" spc="-19" dirty="0">
                <a:solidFill>
                  <a:srgbClr val="0070C0"/>
                </a:solidFill>
              </a:rPr>
              <a:t>khô</a:t>
            </a:r>
            <a:endParaRPr sz="1350" dirty="0">
              <a:solidFill>
                <a:srgbClr val="0070C0"/>
              </a:solidFill>
            </a:endParaRPr>
          </a:p>
          <a:p>
            <a:pPr marL="123825">
              <a:spcBef>
                <a:spcPts val="638"/>
              </a:spcBef>
            </a:pPr>
            <a:r>
              <a:rPr sz="1350" dirty="0"/>
              <a:t>Giảm</a:t>
            </a:r>
            <a:r>
              <a:rPr sz="1350" spc="-15" dirty="0"/>
              <a:t> </a:t>
            </a:r>
            <a:r>
              <a:rPr sz="1350" dirty="0"/>
              <a:t>hàm</a:t>
            </a:r>
            <a:r>
              <a:rPr sz="1350" spc="-8" dirty="0"/>
              <a:t> </a:t>
            </a:r>
            <a:r>
              <a:rPr sz="1350" dirty="0"/>
              <a:t>lượng</a:t>
            </a:r>
            <a:r>
              <a:rPr sz="1350" spc="26" dirty="0"/>
              <a:t> </a:t>
            </a:r>
            <a:r>
              <a:rPr sz="1350" dirty="0"/>
              <a:t>nước</a:t>
            </a:r>
            <a:r>
              <a:rPr sz="1350" spc="-64" dirty="0"/>
              <a:t> </a:t>
            </a:r>
            <a:r>
              <a:rPr sz="1350" dirty="0"/>
              <a:t>trong</a:t>
            </a:r>
            <a:r>
              <a:rPr sz="1350" spc="26" dirty="0"/>
              <a:t> </a:t>
            </a:r>
            <a:r>
              <a:rPr sz="1350" dirty="0"/>
              <a:t>sản</a:t>
            </a:r>
            <a:r>
              <a:rPr sz="1350" spc="-30" dirty="0"/>
              <a:t> </a:t>
            </a:r>
            <a:r>
              <a:rPr sz="1350" dirty="0"/>
              <a:t>phẩm</a:t>
            </a:r>
            <a:r>
              <a:rPr sz="1350" spc="41" dirty="0"/>
              <a:t> </a:t>
            </a:r>
            <a:r>
              <a:rPr sz="1350" dirty="0"/>
              <a:t>từ</a:t>
            </a:r>
            <a:r>
              <a:rPr sz="1350" spc="-64" dirty="0"/>
              <a:t> </a:t>
            </a:r>
            <a:r>
              <a:rPr sz="1350" dirty="0"/>
              <a:t>70</a:t>
            </a:r>
            <a:r>
              <a:rPr sz="1350" spc="-26" dirty="0"/>
              <a:t> </a:t>
            </a:r>
            <a:r>
              <a:rPr sz="1350" dirty="0"/>
              <a:t>–</a:t>
            </a:r>
            <a:r>
              <a:rPr sz="1350" spc="-26" dirty="0"/>
              <a:t> </a:t>
            </a:r>
            <a:r>
              <a:rPr sz="1350" dirty="0"/>
              <a:t>80%</a:t>
            </a:r>
            <a:r>
              <a:rPr sz="1350" spc="30" dirty="0"/>
              <a:t> </a:t>
            </a:r>
            <a:r>
              <a:rPr sz="1350" dirty="0"/>
              <a:t>xuống</a:t>
            </a:r>
            <a:r>
              <a:rPr sz="1350" spc="23" dirty="0"/>
              <a:t> </a:t>
            </a:r>
            <a:r>
              <a:rPr sz="1350" dirty="0"/>
              <a:t>8</a:t>
            </a:r>
            <a:r>
              <a:rPr sz="1350" spc="-23" dirty="0"/>
              <a:t> </a:t>
            </a:r>
            <a:r>
              <a:rPr sz="1350" dirty="0"/>
              <a:t>-</a:t>
            </a:r>
            <a:r>
              <a:rPr sz="1350" spc="-8" dirty="0"/>
              <a:t> </a:t>
            </a:r>
            <a:r>
              <a:rPr sz="1350" spc="-19" dirty="0"/>
              <a:t>10%</a:t>
            </a:r>
            <a:endParaRPr sz="1350" dirty="0"/>
          </a:p>
          <a:p>
            <a:pPr marL="982028">
              <a:spcBef>
                <a:spcPts val="818"/>
              </a:spcBef>
            </a:pPr>
            <a:r>
              <a:rPr sz="1350" dirty="0"/>
              <a:t>Làm</a:t>
            </a:r>
            <a:r>
              <a:rPr sz="1350" spc="-30" dirty="0"/>
              <a:t> </a:t>
            </a:r>
            <a:r>
              <a:rPr sz="1350" dirty="0"/>
              <a:t>giảm</a:t>
            </a:r>
            <a:r>
              <a:rPr sz="1350" spc="30" dirty="0"/>
              <a:t> </a:t>
            </a:r>
            <a:r>
              <a:rPr sz="1350" dirty="0"/>
              <a:t>sự</a:t>
            </a:r>
            <a:r>
              <a:rPr sz="1350" spc="-30" dirty="0"/>
              <a:t> </a:t>
            </a:r>
            <a:r>
              <a:rPr sz="1350" dirty="0"/>
              <a:t>phát</a:t>
            </a:r>
            <a:r>
              <a:rPr sz="1350" spc="-8" dirty="0"/>
              <a:t> </a:t>
            </a:r>
            <a:r>
              <a:rPr sz="1350" dirty="0"/>
              <a:t>triển</a:t>
            </a:r>
            <a:r>
              <a:rPr sz="1350" spc="-38" dirty="0"/>
              <a:t> </a:t>
            </a:r>
            <a:r>
              <a:rPr sz="1350" dirty="0"/>
              <a:t>của</a:t>
            </a:r>
            <a:r>
              <a:rPr sz="1350" spc="11" dirty="0"/>
              <a:t> </a:t>
            </a:r>
            <a:r>
              <a:rPr sz="1350" dirty="0"/>
              <a:t>vi</a:t>
            </a:r>
            <a:r>
              <a:rPr sz="1350" spc="-38" dirty="0"/>
              <a:t> </a:t>
            </a:r>
            <a:r>
              <a:rPr sz="1350" dirty="0" err="1"/>
              <a:t>sinh</a:t>
            </a:r>
            <a:r>
              <a:rPr sz="1350" spc="-38" dirty="0"/>
              <a:t> </a:t>
            </a:r>
            <a:r>
              <a:rPr sz="1350" spc="-19" dirty="0" err="1"/>
              <a:t>vật</a:t>
            </a:r>
            <a:endParaRPr lang="en-US" sz="1350" spc="-19" dirty="0"/>
          </a:p>
          <a:p>
            <a:pPr marL="982028">
              <a:spcBef>
                <a:spcPts val="818"/>
              </a:spcBef>
            </a:pPr>
            <a:r>
              <a:rPr sz="1350" dirty="0" err="1"/>
              <a:t>Làm</a:t>
            </a:r>
            <a:r>
              <a:rPr sz="1350" spc="-30" dirty="0"/>
              <a:t> </a:t>
            </a:r>
            <a:r>
              <a:rPr sz="1350" dirty="0"/>
              <a:t>chậm</a:t>
            </a:r>
            <a:r>
              <a:rPr sz="1350" spc="30" dirty="0"/>
              <a:t> </a:t>
            </a:r>
            <a:r>
              <a:rPr sz="1350" dirty="0"/>
              <a:t>lại</a:t>
            </a:r>
            <a:r>
              <a:rPr sz="1350" spc="-41" dirty="0"/>
              <a:t> </a:t>
            </a:r>
            <a:r>
              <a:rPr sz="1350" dirty="0"/>
              <a:t>tốc</a:t>
            </a:r>
            <a:r>
              <a:rPr sz="1350" spc="-19" dirty="0"/>
              <a:t> </a:t>
            </a:r>
            <a:r>
              <a:rPr sz="1350" dirty="0"/>
              <a:t>độ</a:t>
            </a:r>
            <a:r>
              <a:rPr sz="1350" spc="-41" dirty="0"/>
              <a:t> </a:t>
            </a:r>
            <a:r>
              <a:rPr sz="1350" dirty="0"/>
              <a:t>của</a:t>
            </a:r>
            <a:r>
              <a:rPr sz="1350" spc="15" dirty="0"/>
              <a:t> </a:t>
            </a:r>
            <a:r>
              <a:rPr sz="1350" dirty="0"/>
              <a:t>các</a:t>
            </a:r>
            <a:r>
              <a:rPr sz="1350" spc="-23" dirty="0"/>
              <a:t> </a:t>
            </a:r>
            <a:r>
              <a:rPr sz="1350" dirty="0"/>
              <a:t>phản</a:t>
            </a:r>
            <a:r>
              <a:rPr sz="1350" spc="11" dirty="0"/>
              <a:t> </a:t>
            </a:r>
            <a:r>
              <a:rPr sz="1350" dirty="0"/>
              <a:t>ứng</a:t>
            </a:r>
            <a:r>
              <a:rPr sz="1350" spc="-38" dirty="0"/>
              <a:t> </a:t>
            </a:r>
            <a:r>
              <a:rPr sz="1350" dirty="0"/>
              <a:t>không</a:t>
            </a:r>
            <a:r>
              <a:rPr sz="1350" spc="11" dirty="0"/>
              <a:t> </a:t>
            </a:r>
            <a:r>
              <a:rPr sz="1350" dirty="0"/>
              <a:t>mong</a:t>
            </a:r>
            <a:r>
              <a:rPr sz="1350" spc="15" dirty="0"/>
              <a:t> </a:t>
            </a:r>
            <a:r>
              <a:rPr sz="1350" spc="-15" dirty="0"/>
              <a:t>muốn</a:t>
            </a:r>
            <a:endParaRPr sz="1350" dirty="0"/>
          </a:p>
          <a:p>
            <a:pPr marL="145256">
              <a:spcBef>
                <a:spcPts val="1264"/>
              </a:spcBef>
            </a:pPr>
            <a:r>
              <a:rPr sz="1350" b="1" dirty="0">
                <a:solidFill>
                  <a:srgbClr val="0070C0"/>
                </a:solidFill>
              </a:rPr>
              <a:t>Những</a:t>
            </a:r>
            <a:r>
              <a:rPr sz="1350" b="1" spc="30" dirty="0">
                <a:solidFill>
                  <a:srgbClr val="0070C0"/>
                </a:solidFill>
              </a:rPr>
              <a:t> </a:t>
            </a:r>
            <a:r>
              <a:rPr sz="1350" b="1" dirty="0">
                <a:solidFill>
                  <a:srgbClr val="0070C0"/>
                </a:solidFill>
              </a:rPr>
              <a:t>yếu</a:t>
            </a:r>
            <a:r>
              <a:rPr sz="1350" b="1" spc="23" dirty="0">
                <a:solidFill>
                  <a:srgbClr val="0070C0"/>
                </a:solidFill>
              </a:rPr>
              <a:t> </a:t>
            </a:r>
            <a:r>
              <a:rPr sz="1350" b="1" dirty="0">
                <a:solidFill>
                  <a:srgbClr val="0070C0"/>
                </a:solidFill>
              </a:rPr>
              <a:t>tố</a:t>
            </a:r>
            <a:r>
              <a:rPr sz="1350" b="1" spc="-34" dirty="0">
                <a:solidFill>
                  <a:srgbClr val="0070C0"/>
                </a:solidFill>
              </a:rPr>
              <a:t> </a:t>
            </a:r>
            <a:r>
              <a:rPr sz="1350" b="1" dirty="0">
                <a:solidFill>
                  <a:srgbClr val="0070C0"/>
                </a:solidFill>
              </a:rPr>
              <a:t>chủ</a:t>
            </a:r>
            <a:r>
              <a:rPr sz="1350" b="1" spc="-26" dirty="0">
                <a:solidFill>
                  <a:srgbClr val="0070C0"/>
                </a:solidFill>
              </a:rPr>
              <a:t> </a:t>
            </a:r>
            <a:r>
              <a:rPr sz="1350" b="1" dirty="0">
                <a:solidFill>
                  <a:srgbClr val="0070C0"/>
                </a:solidFill>
              </a:rPr>
              <a:t>yếu</a:t>
            </a:r>
            <a:r>
              <a:rPr sz="1350" b="1" spc="19" dirty="0">
                <a:solidFill>
                  <a:srgbClr val="0070C0"/>
                </a:solidFill>
              </a:rPr>
              <a:t> </a:t>
            </a:r>
            <a:r>
              <a:rPr sz="1350" b="1" dirty="0" err="1">
                <a:solidFill>
                  <a:srgbClr val="0070C0"/>
                </a:solidFill>
              </a:rPr>
              <a:t>ảnh</a:t>
            </a:r>
            <a:r>
              <a:rPr sz="1350" b="1" spc="26" dirty="0">
                <a:solidFill>
                  <a:srgbClr val="0070C0"/>
                </a:solidFill>
              </a:rPr>
              <a:t> </a:t>
            </a:r>
            <a:r>
              <a:rPr sz="1350" b="1" dirty="0">
                <a:solidFill>
                  <a:srgbClr val="0070C0"/>
                </a:solidFill>
              </a:rPr>
              <a:t>h</a:t>
            </a:r>
            <a:r>
              <a:rPr lang="vi-VN" sz="1350" b="1" dirty="0">
                <a:solidFill>
                  <a:srgbClr val="0070C0"/>
                </a:solidFill>
              </a:rPr>
              <a:t>ư</a:t>
            </a:r>
            <a:r>
              <a:rPr sz="1350" b="1" dirty="0" err="1">
                <a:solidFill>
                  <a:srgbClr val="0070C0"/>
                </a:solidFill>
              </a:rPr>
              <a:t>ởng</a:t>
            </a:r>
            <a:r>
              <a:rPr sz="1350" b="1" spc="-23" dirty="0">
                <a:solidFill>
                  <a:srgbClr val="0070C0"/>
                </a:solidFill>
              </a:rPr>
              <a:t> </a:t>
            </a:r>
            <a:r>
              <a:rPr sz="1350" b="1" dirty="0">
                <a:solidFill>
                  <a:srgbClr val="0070C0"/>
                </a:solidFill>
              </a:rPr>
              <a:t>đến</a:t>
            </a:r>
            <a:r>
              <a:rPr sz="1350" b="1" spc="-30" dirty="0">
                <a:solidFill>
                  <a:srgbClr val="0070C0"/>
                </a:solidFill>
              </a:rPr>
              <a:t> </a:t>
            </a:r>
            <a:r>
              <a:rPr sz="1350" b="1" dirty="0">
                <a:solidFill>
                  <a:srgbClr val="0070C0"/>
                </a:solidFill>
              </a:rPr>
              <a:t>tốc</a:t>
            </a:r>
            <a:r>
              <a:rPr sz="1350" b="1" spc="-15" dirty="0">
                <a:solidFill>
                  <a:srgbClr val="0070C0"/>
                </a:solidFill>
              </a:rPr>
              <a:t> </a:t>
            </a:r>
            <a:r>
              <a:rPr sz="1350" b="1" dirty="0">
                <a:solidFill>
                  <a:srgbClr val="0070C0"/>
                </a:solidFill>
              </a:rPr>
              <a:t>độ</a:t>
            </a:r>
            <a:r>
              <a:rPr sz="1350" b="1" spc="-30" dirty="0">
                <a:solidFill>
                  <a:srgbClr val="0070C0"/>
                </a:solidFill>
              </a:rPr>
              <a:t> </a:t>
            </a:r>
            <a:r>
              <a:rPr sz="1350" b="1" dirty="0">
                <a:solidFill>
                  <a:srgbClr val="0070C0"/>
                </a:solidFill>
              </a:rPr>
              <a:t>làm</a:t>
            </a:r>
            <a:r>
              <a:rPr sz="1350" b="1" spc="-15" dirty="0">
                <a:solidFill>
                  <a:srgbClr val="0070C0"/>
                </a:solidFill>
              </a:rPr>
              <a:t> </a:t>
            </a:r>
            <a:r>
              <a:rPr sz="1350" b="1" spc="-19" dirty="0">
                <a:solidFill>
                  <a:srgbClr val="0070C0"/>
                </a:solidFill>
              </a:rPr>
              <a:t>khô</a:t>
            </a:r>
            <a:endParaRPr sz="1350" dirty="0">
              <a:solidFill>
                <a:srgbClr val="0070C0"/>
              </a:solidFill>
            </a:endParaRPr>
          </a:p>
          <a:p>
            <a:pPr marL="173831" lvl="3" indent="-107156">
              <a:spcBef>
                <a:spcPts val="1084"/>
              </a:spcBef>
              <a:buChar char="-"/>
              <a:tabLst>
                <a:tab pos="173831" algn="l"/>
              </a:tabLst>
            </a:pPr>
            <a:r>
              <a:rPr sz="1350" dirty="0"/>
              <a:t>Nhiệt</a:t>
            </a:r>
            <a:r>
              <a:rPr sz="1350" spc="-30" dirty="0"/>
              <a:t> </a:t>
            </a:r>
            <a:r>
              <a:rPr sz="1350" dirty="0"/>
              <a:t>độ</a:t>
            </a:r>
            <a:r>
              <a:rPr sz="1350" spc="-8" dirty="0"/>
              <a:t> </a:t>
            </a:r>
            <a:r>
              <a:rPr sz="1350" dirty="0"/>
              <a:t>không</a:t>
            </a:r>
            <a:r>
              <a:rPr sz="1350" spc="-8" dirty="0"/>
              <a:t> </a:t>
            </a:r>
            <a:r>
              <a:rPr sz="1350" spc="-15" dirty="0"/>
              <a:t>khí:</a:t>
            </a:r>
            <a:endParaRPr sz="1350" dirty="0"/>
          </a:p>
          <a:p>
            <a:pPr marL="982028">
              <a:spcBef>
                <a:spcPts val="1080"/>
              </a:spcBef>
            </a:pPr>
            <a:r>
              <a:rPr sz="1350" dirty="0"/>
              <a:t>+</a:t>
            </a:r>
            <a:r>
              <a:rPr sz="1350" spc="-30" dirty="0"/>
              <a:t> </a:t>
            </a:r>
            <a:r>
              <a:rPr sz="1350" dirty="0"/>
              <a:t>Nhiệt</a:t>
            </a:r>
            <a:r>
              <a:rPr sz="1350" spc="-8" dirty="0"/>
              <a:t> </a:t>
            </a:r>
            <a:r>
              <a:rPr sz="1350" dirty="0"/>
              <a:t>độ</a:t>
            </a:r>
            <a:r>
              <a:rPr sz="1350" spc="15" dirty="0"/>
              <a:t> </a:t>
            </a:r>
            <a:r>
              <a:rPr sz="1350" dirty="0"/>
              <a:t>không</a:t>
            </a:r>
            <a:r>
              <a:rPr sz="1350" spc="15" dirty="0"/>
              <a:t> </a:t>
            </a:r>
            <a:r>
              <a:rPr sz="1350" dirty="0"/>
              <a:t>khí</a:t>
            </a:r>
            <a:r>
              <a:rPr sz="1350" spc="-56" dirty="0"/>
              <a:t> </a:t>
            </a:r>
            <a:r>
              <a:rPr sz="1350" dirty="0"/>
              <a:t>tăng,</a:t>
            </a:r>
            <a:r>
              <a:rPr sz="1350" spc="-4" dirty="0"/>
              <a:t> </a:t>
            </a:r>
            <a:r>
              <a:rPr sz="1350" dirty="0"/>
              <a:t>tốc</a:t>
            </a:r>
            <a:r>
              <a:rPr sz="1350" spc="-23" dirty="0"/>
              <a:t> </a:t>
            </a:r>
            <a:r>
              <a:rPr sz="1350" dirty="0"/>
              <a:t>độ</a:t>
            </a:r>
            <a:r>
              <a:rPr sz="1350" spc="-38" dirty="0"/>
              <a:t> </a:t>
            </a:r>
            <a:r>
              <a:rPr sz="1350" dirty="0"/>
              <a:t>làm</a:t>
            </a:r>
            <a:r>
              <a:rPr sz="1350" spc="30" dirty="0"/>
              <a:t> </a:t>
            </a:r>
            <a:r>
              <a:rPr sz="1350" dirty="0"/>
              <a:t>khô</a:t>
            </a:r>
            <a:r>
              <a:rPr sz="1350" spc="-34" dirty="0"/>
              <a:t> </a:t>
            </a:r>
            <a:r>
              <a:rPr sz="1350" spc="-8" dirty="0"/>
              <a:t>nhanh</a:t>
            </a:r>
            <a:endParaRPr sz="1350" dirty="0"/>
          </a:p>
          <a:p>
            <a:pPr marL="982028">
              <a:spcBef>
                <a:spcPts val="633"/>
              </a:spcBef>
            </a:pPr>
            <a:r>
              <a:rPr sz="1350" dirty="0"/>
              <a:t>+</a:t>
            </a:r>
            <a:r>
              <a:rPr sz="1350" spc="-30" dirty="0"/>
              <a:t> </a:t>
            </a:r>
            <a:r>
              <a:rPr sz="1350" dirty="0"/>
              <a:t>Nhiệt</a:t>
            </a:r>
            <a:r>
              <a:rPr sz="1350" spc="-4" dirty="0"/>
              <a:t> </a:t>
            </a:r>
            <a:r>
              <a:rPr sz="1350" dirty="0"/>
              <a:t>độ</a:t>
            </a:r>
            <a:r>
              <a:rPr sz="1350" spc="11" dirty="0"/>
              <a:t> </a:t>
            </a:r>
            <a:r>
              <a:rPr sz="1350" dirty="0"/>
              <a:t>quá</a:t>
            </a:r>
            <a:r>
              <a:rPr sz="1350" spc="-34" dirty="0"/>
              <a:t> </a:t>
            </a:r>
            <a:r>
              <a:rPr sz="1350" dirty="0"/>
              <a:t>cao</a:t>
            </a:r>
            <a:r>
              <a:rPr sz="1350" spc="11" dirty="0"/>
              <a:t> </a:t>
            </a:r>
            <a:r>
              <a:rPr sz="1350" dirty="0"/>
              <a:t>làm</a:t>
            </a:r>
            <a:r>
              <a:rPr sz="1350" spc="-19" dirty="0"/>
              <a:t> </a:t>
            </a:r>
            <a:r>
              <a:rPr sz="1350" dirty="0"/>
              <a:t>cho</a:t>
            </a:r>
            <a:r>
              <a:rPr sz="1350" spc="-38" dirty="0"/>
              <a:t> </a:t>
            </a:r>
            <a:r>
              <a:rPr sz="1350" dirty="0"/>
              <a:t>sản</a:t>
            </a:r>
            <a:r>
              <a:rPr sz="1350" spc="15" dirty="0"/>
              <a:t> </a:t>
            </a:r>
            <a:r>
              <a:rPr sz="1350" dirty="0"/>
              <a:t>phẩm</a:t>
            </a:r>
            <a:r>
              <a:rPr sz="1350" spc="-19" dirty="0"/>
              <a:t> </a:t>
            </a:r>
            <a:r>
              <a:rPr sz="1350" dirty="0"/>
              <a:t>bị</a:t>
            </a:r>
            <a:r>
              <a:rPr sz="1350" spc="15" dirty="0"/>
              <a:t> </a:t>
            </a:r>
            <a:r>
              <a:rPr sz="1350" dirty="0"/>
              <a:t>sậm</a:t>
            </a:r>
            <a:r>
              <a:rPr sz="1350" spc="-19" dirty="0"/>
              <a:t> màu</a:t>
            </a:r>
            <a:endParaRPr sz="1350" dirty="0"/>
          </a:p>
          <a:p>
            <a:pPr marL="173831" lvl="3" indent="-107156">
              <a:spcBef>
                <a:spcPts val="1088"/>
              </a:spcBef>
              <a:buChar char="-"/>
              <a:tabLst>
                <a:tab pos="173831" algn="l"/>
              </a:tabLst>
            </a:pPr>
            <a:r>
              <a:rPr sz="1350" dirty="0"/>
              <a:t>Ẩm</a:t>
            </a:r>
            <a:r>
              <a:rPr sz="1350" spc="-68" dirty="0"/>
              <a:t> </a:t>
            </a:r>
            <a:r>
              <a:rPr sz="1350" dirty="0"/>
              <a:t>độ</a:t>
            </a:r>
            <a:r>
              <a:rPr sz="1350" spc="19" dirty="0"/>
              <a:t> </a:t>
            </a:r>
            <a:r>
              <a:rPr sz="1350" dirty="0"/>
              <a:t>không</a:t>
            </a:r>
            <a:r>
              <a:rPr sz="1350" spc="23" dirty="0"/>
              <a:t> </a:t>
            </a:r>
            <a:r>
              <a:rPr sz="1350" spc="-15" dirty="0"/>
              <a:t>khí:</a:t>
            </a:r>
            <a:endParaRPr sz="1350" dirty="0"/>
          </a:p>
          <a:p>
            <a:pPr marL="982028">
              <a:spcBef>
                <a:spcPts val="1534"/>
              </a:spcBef>
            </a:pPr>
            <a:r>
              <a:rPr sz="1350" dirty="0"/>
              <a:t>+</a:t>
            </a:r>
            <a:r>
              <a:rPr sz="1350" spc="-23" dirty="0"/>
              <a:t> </a:t>
            </a:r>
            <a:r>
              <a:rPr sz="1350" dirty="0"/>
              <a:t>Độ</a:t>
            </a:r>
            <a:r>
              <a:rPr sz="1350" spc="-30" dirty="0"/>
              <a:t> </a:t>
            </a:r>
            <a:r>
              <a:rPr sz="1350" dirty="0"/>
              <a:t>ẩm</a:t>
            </a:r>
            <a:r>
              <a:rPr sz="1350" spc="-11" dirty="0"/>
              <a:t> </a:t>
            </a:r>
            <a:r>
              <a:rPr sz="1350" dirty="0"/>
              <a:t>càng</a:t>
            </a:r>
            <a:r>
              <a:rPr sz="1350" spc="23" dirty="0"/>
              <a:t> </a:t>
            </a:r>
            <a:r>
              <a:rPr sz="1350" dirty="0"/>
              <a:t>thấp, tốc</a:t>
            </a:r>
            <a:r>
              <a:rPr sz="1350" spc="-64" dirty="0"/>
              <a:t> </a:t>
            </a:r>
            <a:r>
              <a:rPr sz="1350" dirty="0"/>
              <a:t>độ</a:t>
            </a:r>
            <a:r>
              <a:rPr sz="1350" spc="23" dirty="0"/>
              <a:t> </a:t>
            </a:r>
            <a:r>
              <a:rPr sz="1350" dirty="0"/>
              <a:t>sấy</a:t>
            </a:r>
            <a:r>
              <a:rPr sz="1350" spc="-15" dirty="0"/>
              <a:t> </a:t>
            </a:r>
            <a:r>
              <a:rPr sz="1350" dirty="0"/>
              <a:t>càng</a:t>
            </a:r>
            <a:r>
              <a:rPr sz="1350" spc="-26" dirty="0"/>
              <a:t> </a:t>
            </a:r>
            <a:r>
              <a:rPr sz="1350" spc="-8" dirty="0"/>
              <a:t>nhanh</a:t>
            </a:r>
            <a:endParaRPr sz="1350" dirty="0"/>
          </a:p>
          <a:p>
            <a:pPr marL="982028" marR="3810">
              <a:lnSpc>
                <a:spcPct val="100800"/>
              </a:lnSpc>
              <a:spcBef>
                <a:spcPts val="1069"/>
              </a:spcBef>
            </a:pPr>
            <a:r>
              <a:rPr sz="1350" dirty="0"/>
              <a:t>+</a:t>
            </a:r>
            <a:r>
              <a:rPr sz="1350" spc="-26" dirty="0"/>
              <a:t> </a:t>
            </a:r>
            <a:r>
              <a:rPr sz="1350" dirty="0"/>
              <a:t>Khi</a:t>
            </a:r>
            <a:r>
              <a:rPr sz="1350" spc="-34" dirty="0"/>
              <a:t> </a:t>
            </a:r>
            <a:r>
              <a:rPr sz="1350" dirty="0"/>
              <a:t>độ</a:t>
            </a:r>
            <a:r>
              <a:rPr sz="1350" spc="-34" dirty="0"/>
              <a:t> </a:t>
            </a:r>
            <a:r>
              <a:rPr sz="1350" dirty="0"/>
              <a:t>ẩm</a:t>
            </a:r>
            <a:r>
              <a:rPr sz="1350" spc="-19" dirty="0"/>
              <a:t> </a:t>
            </a:r>
            <a:r>
              <a:rPr sz="1350" dirty="0"/>
              <a:t>không</a:t>
            </a:r>
            <a:r>
              <a:rPr sz="1350" spc="19" dirty="0"/>
              <a:t> </a:t>
            </a:r>
            <a:r>
              <a:rPr sz="1350" dirty="0"/>
              <a:t>khí</a:t>
            </a:r>
            <a:r>
              <a:rPr sz="1350" spc="-4" dirty="0"/>
              <a:t> </a:t>
            </a:r>
            <a:r>
              <a:rPr sz="1350" dirty="0"/>
              <a:t>khoảng</a:t>
            </a:r>
            <a:r>
              <a:rPr sz="1350" spc="15" dirty="0"/>
              <a:t> </a:t>
            </a:r>
            <a:r>
              <a:rPr sz="1350" dirty="0"/>
              <a:t>80%</a:t>
            </a:r>
            <a:r>
              <a:rPr sz="1350" spc="19" dirty="0"/>
              <a:t> </a:t>
            </a:r>
            <a:r>
              <a:rPr sz="1350" dirty="0"/>
              <a:t>thì</a:t>
            </a:r>
            <a:r>
              <a:rPr sz="1350" spc="-53" dirty="0"/>
              <a:t> </a:t>
            </a:r>
            <a:r>
              <a:rPr sz="1350" dirty="0"/>
              <a:t>quá</a:t>
            </a:r>
            <a:r>
              <a:rPr sz="1350" spc="19" dirty="0"/>
              <a:t> </a:t>
            </a:r>
            <a:r>
              <a:rPr sz="1350" dirty="0"/>
              <a:t>trình</a:t>
            </a:r>
            <a:r>
              <a:rPr sz="1350" spc="-34" dirty="0"/>
              <a:t> </a:t>
            </a:r>
            <a:r>
              <a:rPr sz="1350" dirty="0"/>
              <a:t>sấy</a:t>
            </a:r>
            <a:r>
              <a:rPr sz="1350" spc="-19" dirty="0"/>
              <a:t> </a:t>
            </a:r>
            <a:r>
              <a:rPr sz="1350" dirty="0"/>
              <a:t>sẽ</a:t>
            </a:r>
            <a:r>
              <a:rPr sz="1350" spc="-38" dirty="0"/>
              <a:t> </a:t>
            </a:r>
            <a:r>
              <a:rPr sz="1350" dirty="0"/>
              <a:t>ngừng</a:t>
            </a:r>
            <a:r>
              <a:rPr sz="1350" spc="19" dirty="0"/>
              <a:t> </a:t>
            </a:r>
            <a:r>
              <a:rPr sz="1350" spc="-19" dirty="0"/>
              <a:t>và </a:t>
            </a:r>
            <a:r>
              <a:rPr sz="1350" dirty="0"/>
              <a:t>có</a:t>
            </a:r>
            <a:r>
              <a:rPr sz="1350" spc="-38" dirty="0"/>
              <a:t> </a:t>
            </a:r>
            <a:r>
              <a:rPr sz="1350" dirty="0"/>
              <a:t>sự</a:t>
            </a:r>
            <a:r>
              <a:rPr sz="1350" spc="-15" dirty="0"/>
              <a:t> </a:t>
            </a:r>
            <a:r>
              <a:rPr sz="1350" dirty="0"/>
              <a:t>hút</a:t>
            </a:r>
            <a:r>
              <a:rPr sz="1350" spc="8" dirty="0"/>
              <a:t> </a:t>
            </a:r>
            <a:r>
              <a:rPr sz="1350" dirty="0"/>
              <a:t>ẩm</a:t>
            </a:r>
            <a:r>
              <a:rPr sz="1350" spc="-4" dirty="0"/>
              <a:t> </a:t>
            </a:r>
            <a:r>
              <a:rPr sz="1350" dirty="0"/>
              <a:t>vào</a:t>
            </a:r>
            <a:r>
              <a:rPr sz="1350" spc="-26" dirty="0"/>
              <a:t> </a:t>
            </a:r>
            <a:r>
              <a:rPr sz="1350" dirty="0"/>
              <a:t>sản</a:t>
            </a:r>
            <a:r>
              <a:rPr sz="1350" spc="-23" dirty="0"/>
              <a:t> </a:t>
            </a:r>
            <a:r>
              <a:rPr sz="1350" spc="-8" dirty="0"/>
              <a:t>phẩm.</a:t>
            </a:r>
            <a:endParaRPr sz="1350" dirty="0"/>
          </a:p>
        </p:txBody>
      </p:sp>
      <p:sp>
        <p:nvSpPr>
          <p:cNvPr id="7" name="object 3">
            <a:extLst>
              <a:ext uri="{FF2B5EF4-FFF2-40B4-BE49-F238E27FC236}">
                <a16:creationId xmlns:a16="http://schemas.microsoft.com/office/drawing/2014/main" id="{34A4F78A-AB9D-97A1-E8ED-D1CDF1C8664F}"/>
              </a:ext>
            </a:extLst>
          </p:cNvPr>
          <p:cNvSpPr txBox="1">
            <a:spLocks/>
          </p:cNvSpPr>
          <p:nvPr/>
        </p:nvSpPr>
        <p:spPr>
          <a:xfrm>
            <a:off x="761718" y="762554"/>
            <a:ext cx="8123802" cy="328776"/>
          </a:xfrm>
          <a:prstGeom prst="rect">
            <a:avLst/>
          </a:prstGeom>
        </p:spPr>
        <p:txBody>
          <a:bodyPr spcFirstLastPara="1" vert="horz" wrap="square" lIns="0" tIns="8096"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9525">
              <a:spcBef>
                <a:spcPts val="94"/>
              </a:spcBef>
            </a:pPr>
            <a:r>
              <a:rPr lang="en-US" sz="2000" b="1" dirty="0" err="1">
                <a:solidFill>
                  <a:schemeClr val="bg2">
                    <a:lumMod val="25000"/>
                  </a:schemeClr>
                </a:solidFill>
                <a:latin typeface="Arial" panose="020B0604020202020204" pitchFamily="34" charset="0"/>
              </a:rPr>
              <a:t>Kỹ</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thuật</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nhiệt</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độ</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cao</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trong</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chế</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biến</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và</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bảo</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quản</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thủy</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sản</a:t>
            </a:r>
            <a:endParaRPr lang="en-US" sz="2000" b="1" dirty="0">
              <a:solidFill>
                <a:schemeClr val="bg2">
                  <a:lumMod val="25000"/>
                </a:schemeClr>
              </a:solidFill>
              <a:latin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66712" y="1232131"/>
            <a:ext cx="5820728" cy="2014878"/>
          </a:xfrm>
          <a:prstGeom prst="rect">
            <a:avLst/>
          </a:prstGeom>
        </p:spPr>
        <p:txBody>
          <a:bodyPr vert="horz" wrap="square" lIns="0" tIns="8096" rIns="0" bIns="0" rtlCol="0">
            <a:spAutoFit/>
          </a:bodyPr>
          <a:lstStyle/>
          <a:p>
            <a:pPr marL="145256">
              <a:spcBef>
                <a:spcPts val="1088"/>
              </a:spcBef>
            </a:pPr>
            <a:r>
              <a:rPr sz="1350" b="1" dirty="0">
                <a:solidFill>
                  <a:srgbClr val="0070C0"/>
                </a:solidFill>
              </a:rPr>
              <a:t>Những</a:t>
            </a:r>
            <a:r>
              <a:rPr sz="1350" b="1" spc="30" dirty="0">
                <a:solidFill>
                  <a:srgbClr val="0070C0"/>
                </a:solidFill>
              </a:rPr>
              <a:t> </a:t>
            </a:r>
            <a:r>
              <a:rPr sz="1350" b="1" dirty="0">
                <a:solidFill>
                  <a:srgbClr val="0070C0"/>
                </a:solidFill>
              </a:rPr>
              <a:t>yếu</a:t>
            </a:r>
            <a:r>
              <a:rPr sz="1350" b="1" spc="23" dirty="0">
                <a:solidFill>
                  <a:srgbClr val="0070C0"/>
                </a:solidFill>
              </a:rPr>
              <a:t> </a:t>
            </a:r>
            <a:r>
              <a:rPr sz="1350" b="1" dirty="0">
                <a:solidFill>
                  <a:srgbClr val="0070C0"/>
                </a:solidFill>
              </a:rPr>
              <a:t>tố</a:t>
            </a:r>
            <a:r>
              <a:rPr sz="1350" b="1" spc="-34" dirty="0">
                <a:solidFill>
                  <a:srgbClr val="0070C0"/>
                </a:solidFill>
              </a:rPr>
              <a:t> </a:t>
            </a:r>
            <a:r>
              <a:rPr sz="1350" b="1" dirty="0">
                <a:solidFill>
                  <a:srgbClr val="0070C0"/>
                </a:solidFill>
              </a:rPr>
              <a:t>chủ</a:t>
            </a:r>
            <a:r>
              <a:rPr sz="1350" b="1" spc="-26" dirty="0">
                <a:solidFill>
                  <a:srgbClr val="0070C0"/>
                </a:solidFill>
              </a:rPr>
              <a:t> </a:t>
            </a:r>
            <a:r>
              <a:rPr sz="1350" b="1" dirty="0">
                <a:solidFill>
                  <a:srgbClr val="0070C0"/>
                </a:solidFill>
              </a:rPr>
              <a:t>yếu</a:t>
            </a:r>
            <a:r>
              <a:rPr sz="1350" b="1" spc="19" dirty="0">
                <a:solidFill>
                  <a:srgbClr val="0070C0"/>
                </a:solidFill>
              </a:rPr>
              <a:t> </a:t>
            </a:r>
            <a:r>
              <a:rPr sz="1350" b="1" dirty="0">
                <a:solidFill>
                  <a:srgbClr val="0070C0"/>
                </a:solidFill>
              </a:rPr>
              <a:t>ảnh</a:t>
            </a:r>
            <a:r>
              <a:rPr sz="1350" b="1" spc="30" dirty="0">
                <a:solidFill>
                  <a:srgbClr val="0070C0"/>
                </a:solidFill>
              </a:rPr>
              <a:t> </a:t>
            </a:r>
            <a:r>
              <a:rPr sz="1350" b="1" dirty="0">
                <a:solidFill>
                  <a:srgbClr val="0070C0"/>
                </a:solidFill>
              </a:rPr>
              <a:t>h</a:t>
            </a:r>
            <a:r>
              <a:rPr lang="vi-VN" sz="1350" b="1" dirty="0">
                <a:solidFill>
                  <a:srgbClr val="0070C0"/>
                </a:solidFill>
              </a:rPr>
              <a:t>ư</a:t>
            </a:r>
            <a:r>
              <a:rPr sz="1350" b="1" dirty="0" err="1">
                <a:solidFill>
                  <a:srgbClr val="0070C0"/>
                </a:solidFill>
              </a:rPr>
              <a:t>ởng</a:t>
            </a:r>
            <a:r>
              <a:rPr sz="1350" b="1" spc="-26" dirty="0">
                <a:solidFill>
                  <a:srgbClr val="0070C0"/>
                </a:solidFill>
              </a:rPr>
              <a:t> </a:t>
            </a:r>
            <a:r>
              <a:rPr sz="1350" b="1" dirty="0">
                <a:solidFill>
                  <a:srgbClr val="0070C0"/>
                </a:solidFill>
              </a:rPr>
              <a:t>đến</a:t>
            </a:r>
            <a:r>
              <a:rPr sz="1350" b="1" spc="-30" dirty="0">
                <a:solidFill>
                  <a:srgbClr val="0070C0"/>
                </a:solidFill>
              </a:rPr>
              <a:t> </a:t>
            </a:r>
            <a:r>
              <a:rPr sz="1350" b="1" dirty="0">
                <a:solidFill>
                  <a:srgbClr val="0070C0"/>
                </a:solidFill>
              </a:rPr>
              <a:t>tốc</a:t>
            </a:r>
            <a:r>
              <a:rPr sz="1350" b="1" spc="-11" dirty="0">
                <a:solidFill>
                  <a:srgbClr val="0070C0"/>
                </a:solidFill>
              </a:rPr>
              <a:t> </a:t>
            </a:r>
            <a:r>
              <a:rPr sz="1350" b="1" dirty="0">
                <a:solidFill>
                  <a:srgbClr val="0070C0"/>
                </a:solidFill>
              </a:rPr>
              <a:t>độ</a:t>
            </a:r>
            <a:r>
              <a:rPr sz="1350" b="1" spc="-30" dirty="0">
                <a:solidFill>
                  <a:srgbClr val="0070C0"/>
                </a:solidFill>
              </a:rPr>
              <a:t> </a:t>
            </a:r>
            <a:r>
              <a:rPr sz="1350" b="1" dirty="0">
                <a:solidFill>
                  <a:srgbClr val="0070C0"/>
                </a:solidFill>
              </a:rPr>
              <a:t>làm</a:t>
            </a:r>
            <a:r>
              <a:rPr sz="1350" b="1" spc="-11" dirty="0">
                <a:solidFill>
                  <a:srgbClr val="0070C0"/>
                </a:solidFill>
              </a:rPr>
              <a:t> </a:t>
            </a:r>
            <a:r>
              <a:rPr sz="1350" b="1" dirty="0">
                <a:solidFill>
                  <a:srgbClr val="0070C0"/>
                </a:solidFill>
              </a:rPr>
              <a:t>khô</a:t>
            </a:r>
            <a:r>
              <a:rPr sz="1350" b="1" spc="-30" dirty="0">
                <a:solidFill>
                  <a:srgbClr val="0070C0"/>
                </a:solidFill>
              </a:rPr>
              <a:t> </a:t>
            </a:r>
            <a:r>
              <a:rPr sz="1350" b="1" spc="-15" dirty="0">
                <a:solidFill>
                  <a:srgbClr val="0070C0"/>
                </a:solidFill>
              </a:rPr>
              <a:t>(tt)</a:t>
            </a:r>
            <a:endParaRPr sz="1350" dirty="0">
              <a:solidFill>
                <a:srgbClr val="0070C0"/>
              </a:solidFill>
            </a:endParaRPr>
          </a:p>
          <a:p>
            <a:pPr marL="123825">
              <a:spcBef>
                <a:spcPts val="998"/>
              </a:spcBef>
            </a:pPr>
            <a:r>
              <a:rPr sz="1350" dirty="0"/>
              <a:t>-</a:t>
            </a:r>
            <a:r>
              <a:rPr sz="1350" spc="-56" dirty="0"/>
              <a:t> </a:t>
            </a:r>
            <a:r>
              <a:rPr sz="1350" dirty="0"/>
              <a:t>Tốc</a:t>
            </a:r>
            <a:r>
              <a:rPr sz="1350" spc="11" dirty="0"/>
              <a:t> </a:t>
            </a:r>
            <a:r>
              <a:rPr sz="1350" dirty="0"/>
              <a:t>độ</a:t>
            </a:r>
            <a:r>
              <a:rPr sz="1350" spc="-8" dirty="0"/>
              <a:t> </a:t>
            </a:r>
            <a:r>
              <a:rPr sz="1350" spc="-15" dirty="0"/>
              <a:t>gió:</a:t>
            </a:r>
            <a:endParaRPr sz="1350" dirty="0"/>
          </a:p>
          <a:p>
            <a:pPr marL="982028">
              <a:spcBef>
                <a:spcPts val="1080"/>
              </a:spcBef>
            </a:pPr>
            <a:r>
              <a:rPr sz="1350" dirty="0"/>
              <a:t>+</a:t>
            </a:r>
            <a:r>
              <a:rPr sz="1350" spc="-75" dirty="0"/>
              <a:t> </a:t>
            </a:r>
            <a:r>
              <a:rPr sz="1350" dirty="0"/>
              <a:t>Tốc</a:t>
            </a:r>
            <a:r>
              <a:rPr sz="1350" spc="-15" dirty="0"/>
              <a:t> </a:t>
            </a:r>
            <a:r>
              <a:rPr sz="1350" dirty="0"/>
              <a:t>độ</a:t>
            </a:r>
            <a:r>
              <a:rPr sz="1350" spc="-30" dirty="0"/>
              <a:t> </a:t>
            </a:r>
            <a:r>
              <a:rPr sz="1350" dirty="0"/>
              <a:t>gió</a:t>
            </a:r>
            <a:r>
              <a:rPr sz="1350" spc="19" dirty="0"/>
              <a:t> </a:t>
            </a:r>
            <a:r>
              <a:rPr sz="1350" dirty="0"/>
              <a:t>lớn</a:t>
            </a:r>
            <a:r>
              <a:rPr sz="1350" spc="-34" dirty="0"/>
              <a:t> </a:t>
            </a:r>
            <a:r>
              <a:rPr sz="1350" dirty="0"/>
              <a:t>→</a:t>
            </a:r>
            <a:r>
              <a:rPr sz="1350" spc="-11" dirty="0"/>
              <a:t> </a:t>
            </a:r>
            <a:r>
              <a:rPr sz="1350" dirty="0"/>
              <a:t>nhiệt độ</a:t>
            </a:r>
            <a:r>
              <a:rPr sz="1350" spc="19" dirty="0"/>
              <a:t> </a:t>
            </a:r>
            <a:r>
              <a:rPr sz="1350" dirty="0"/>
              <a:t>sấy</a:t>
            </a:r>
            <a:r>
              <a:rPr sz="1350" spc="-15" dirty="0"/>
              <a:t> </a:t>
            </a:r>
            <a:r>
              <a:rPr sz="1350" dirty="0"/>
              <a:t>không</a:t>
            </a:r>
            <a:r>
              <a:rPr sz="1350" spc="23" dirty="0"/>
              <a:t> </a:t>
            </a:r>
            <a:r>
              <a:rPr sz="1350" spc="-15" dirty="0"/>
              <a:t>đều.</a:t>
            </a:r>
            <a:endParaRPr sz="1350" dirty="0"/>
          </a:p>
          <a:p>
            <a:pPr marL="982028">
              <a:spcBef>
                <a:spcPts val="633"/>
              </a:spcBef>
            </a:pPr>
            <a:r>
              <a:rPr sz="1350" dirty="0"/>
              <a:t>+</a:t>
            </a:r>
            <a:r>
              <a:rPr sz="1350" spc="-23" dirty="0"/>
              <a:t> </a:t>
            </a:r>
            <a:r>
              <a:rPr sz="1350" dirty="0"/>
              <a:t>Vận</a:t>
            </a:r>
            <a:r>
              <a:rPr sz="1350" spc="-30" dirty="0"/>
              <a:t> </a:t>
            </a:r>
            <a:r>
              <a:rPr sz="1350" dirty="0"/>
              <a:t>tốc</a:t>
            </a:r>
            <a:r>
              <a:rPr sz="1350" spc="-11" dirty="0"/>
              <a:t> </a:t>
            </a:r>
            <a:r>
              <a:rPr sz="1350" dirty="0"/>
              <a:t>nhỏ</a:t>
            </a:r>
            <a:r>
              <a:rPr sz="1350" spc="-19" dirty="0"/>
              <a:t> </a:t>
            </a:r>
            <a:r>
              <a:rPr sz="1350" dirty="0"/>
              <a:t>→</a:t>
            </a:r>
            <a:r>
              <a:rPr sz="1350" spc="-11" dirty="0"/>
              <a:t> </a:t>
            </a:r>
            <a:r>
              <a:rPr sz="1350" dirty="0"/>
              <a:t>thời</a:t>
            </a:r>
            <a:r>
              <a:rPr sz="1350" spc="-30" dirty="0"/>
              <a:t> </a:t>
            </a:r>
            <a:r>
              <a:rPr sz="1350" dirty="0"/>
              <a:t>gian</a:t>
            </a:r>
            <a:r>
              <a:rPr sz="1350" spc="23" dirty="0"/>
              <a:t> </a:t>
            </a:r>
            <a:r>
              <a:rPr sz="1350" dirty="0"/>
              <a:t>sấy</a:t>
            </a:r>
            <a:r>
              <a:rPr sz="1350" spc="-15" dirty="0"/>
              <a:t> </a:t>
            </a:r>
            <a:r>
              <a:rPr sz="1350" dirty="0"/>
              <a:t>dài</a:t>
            </a:r>
            <a:r>
              <a:rPr sz="1350" spc="-30" dirty="0"/>
              <a:t> </a:t>
            </a:r>
            <a:r>
              <a:rPr sz="1350" dirty="0"/>
              <a:t>và</a:t>
            </a:r>
            <a:r>
              <a:rPr sz="1350" spc="-34" dirty="0"/>
              <a:t> </a:t>
            </a:r>
            <a:r>
              <a:rPr sz="1350" dirty="0"/>
              <a:t>phẩm</a:t>
            </a:r>
            <a:r>
              <a:rPr sz="1350" spc="41" dirty="0"/>
              <a:t> </a:t>
            </a:r>
            <a:r>
              <a:rPr sz="1350" dirty="0"/>
              <a:t>chất thịt</a:t>
            </a:r>
            <a:r>
              <a:rPr sz="1350" spc="4" dirty="0"/>
              <a:t> </a:t>
            </a:r>
            <a:r>
              <a:rPr sz="1350" spc="-15" dirty="0"/>
              <a:t>kém.</a:t>
            </a:r>
            <a:endParaRPr sz="1350" dirty="0"/>
          </a:p>
          <a:p>
            <a:pPr marL="982028">
              <a:spcBef>
                <a:spcPts val="638"/>
              </a:spcBef>
            </a:pPr>
            <a:r>
              <a:rPr sz="1350" dirty="0"/>
              <a:t>+</a:t>
            </a:r>
            <a:r>
              <a:rPr sz="1350" spc="-19" dirty="0"/>
              <a:t> </a:t>
            </a:r>
            <a:r>
              <a:rPr sz="1350" dirty="0"/>
              <a:t>Vận</a:t>
            </a:r>
            <a:r>
              <a:rPr sz="1350" spc="-26" dirty="0"/>
              <a:t> </a:t>
            </a:r>
            <a:r>
              <a:rPr sz="1350" dirty="0"/>
              <a:t>tốc</a:t>
            </a:r>
            <a:r>
              <a:rPr sz="1350" spc="-8" dirty="0"/>
              <a:t> </a:t>
            </a:r>
            <a:r>
              <a:rPr sz="1350" dirty="0"/>
              <a:t>trung</a:t>
            </a:r>
            <a:r>
              <a:rPr sz="1350" spc="-26" dirty="0"/>
              <a:t> </a:t>
            </a:r>
            <a:r>
              <a:rPr sz="1350" dirty="0"/>
              <a:t>bình</a:t>
            </a:r>
            <a:r>
              <a:rPr sz="1350" spc="-23" dirty="0"/>
              <a:t> </a:t>
            </a:r>
            <a:r>
              <a:rPr sz="1350" dirty="0"/>
              <a:t>khoảng</a:t>
            </a:r>
            <a:r>
              <a:rPr sz="1350" spc="75" dirty="0"/>
              <a:t> </a:t>
            </a:r>
            <a:r>
              <a:rPr sz="1350" dirty="0"/>
              <a:t>0,4</a:t>
            </a:r>
            <a:r>
              <a:rPr sz="1350" spc="8" dirty="0"/>
              <a:t> </a:t>
            </a:r>
            <a:r>
              <a:rPr sz="1350" dirty="0"/>
              <a:t>-</a:t>
            </a:r>
            <a:r>
              <a:rPr sz="1350" spc="-64" dirty="0"/>
              <a:t> </a:t>
            </a:r>
            <a:r>
              <a:rPr sz="1350" dirty="0"/>
              <a:t>0,6</a:t>
            </a:r>
            <a:r>
              <a:rPr sz="1350" spc="-23" dirty="0"/>
              <a:t> </a:t>
            </a:r>
            <a:r>
              <a:rPr sz="1350" spc="-19" dirty="0"/>
              <a:t>m/s</a:t>
            </a:r>
            <a:endParaRPr sz="1350" dirty="0"/>
          </a:p>
          <a:p>
            <a:pPr marL="9525" marR="3810">
              <a:lnSpc>
                <a:spcPct val="139100"/>
              </a:lnSpc>
            </a:pPr>
            <a:r>
              <a:rPr sz="1350" dirty="0"/>
              <a:t>Không</a:t>
            </a:r>
            <a:r>
              <a:rPr sz="1350" spc="4" dirty="0"/>
              <a:t> </a:t>
            </a:r>
            <a:r>
              <a:rPr sz="1350" dirty="0"/>
              <a:t>khí</a:t>
            </a:r>
            <a:r>
              <a:rPr sz="1350" spc="-8" dirty="0"/>
              <a:t> </a:t>
            </a:r>
            <a:r>
              <a:rPr sz="1350" dirty="0"/>
              <a:t>lưu</a:t>
            </a:r>
            <a:r>
              <a:rPr sz="1350" spc="-38" dirty="0"/>
              <a:t> </a:t>
            </a:r>
            <a:r>
              <a:rPr sz="1350" dirty="0"/>
              <a:t>thông</a:t>
            </a:r>
            <a:r>
              <a:rPr sz="1350" spc="15" dirty="0"/>
              <a:t> </a:t>
            </a:r>
            <a:r>
              <a:rPr sz="1350" dirty="0"/>
              <a:t>song</a:t>
            </a:r>
            <a:r>
              <a:rPr sz="1350" spc="-38" dirty="0"/>
              <a:t> </a:t>
            </a:r>
            <a:r>
              <a:rPr sz="1350" dirty="0"/>
              <a:t>song</a:t>
            </a:r>
            <a:r>
              <a:rPr sz="1350" spc="11" dirty="0"/>
              <a:t> </a:t>
            </a:r>
            <a:r>
              <a:rPr sz="1350" dirty="0"/>
              <a:t>với</a:t>
            </a:r>
            <a:r>
              <a:rPr sz="1350" spc="-38" dirty="0"/>
              <a:t> </a:t>
            </a:r>
            <a:r>
              <a:rPr sz="1350" dirty="0"/>
              <a:t>bề</a:t>
            </a:r>
            <a:r>
              <a:rPr sz="1350" spc="-38" dirty="0"/>
              <a:t> </a:t>
            </a:r>
            <a:r>
              <a:rPr sz="1350" dirty="0"/>
              <a:t>mặt</a:t>
            </a:r>
            <a:r>
              <a:rPr sz="1350" spc="-4" dirty="0"/>
              <a:t> </a:t>
            </a:r>
            <a:r>
              <a:rPr sz="1350" dirty="0"/>
              <a:t>cá,</a:t>
            </a:r>
            <a:r>
              <a:rPr sz="1350" spc="-56" dirty="0"/>
              <a:t> </a:t>
            </a:r>
            <a:r>
              <a:rPr sz="1350" dirty="0"/>
              <a:t>quá</a:t>
            </a:r>
            <a:r>
              <a:rPr sz="1350" spc="15" dirty="0"/>
              <a:t> </a:t>
            </a:r>
            <a:r>
              <a:rPr sz="1350" dirty="0"/>
              <a:t>trình</a:t>
            </a:r>
            <a:r>
              <a:rPr sz="1350" spc="-38" dirty="0"/>
              <a:t> </a:t>
            </a:r>
            <a:r>
              <a:rPr sz="1350" dirty="0"/>
              <a:t>làm</a:t>
            </a:r>
            <a:r>
              <a:rPr sz="1350" spc="-23" dirty="0"/>
              <a:t> </a:t>
            </a:r>
            <a:r>
              <a:rPr sz="1350" dirty="0"/>
              <a:t>khô</a:t>
            </a:r>
            <a:r>
              <a:rPr sz="1350" spc="-38" dirty="0"/>
              <a:t> </a:t>
            </a:r>
            <a:r>
              <a:rPr sz="1350" dirty="0"/>
              <a:t>nhanh</a:t>
            </a:r>
            <a:r>
              <a:rPr sz="1350" spc="64" dirty="0"/>
              <a:t> </a:t>
            </a:r>
            <a:r>
              <a:rPr sz="1350" spc="-15" dirty="0"/>
              <a:t>hơn. </a:t>
            </a:r>
            <a:r>
              <a:rPr sz="1350" dirty="0"/>
              <a:t>Không</a:t>
            </a:r>
            <a:r>
              <a:rPr sz="1350" spc="15" dirty="0"/>
              <a:t> </a:t>
            </a:r>
            <a:r>
              <a:rPr sz="1350" dirty="0"/>
              <a:t>khí lưu</a:t>
            </a:r>
            <a:r>
              <a:rPr sz="1350" spc="-26" dirty="0"/>
              <a:t> </a:t>
            </a:r>
            <a:r>
              <a:rPr sz="1350" dirty="0"/>
              <a:t>thông</a:t>
            </a:r>
            <a:r>
              <a:rPr sz="1350" spc="23" dirty="0"/>
              <a:t> </a:t>
            </a:r>
            <a:r>
              <a:rPr sz="1350" dirty="0"/>
              <a:t>tạo</a:t>
            </a:r>
            <a:r>
              <a:rPr sz="1350" spc="-30" dirty="0"/>
              <a:t> </a:t>
            </a:r>
            <a:r>
              <a:rPr sz="1350" dirty="0"/>
              <a:t>góc</a:t>
            </a:r>
            <a:r>
              <a:rPr sz="1350" spc="15" dirty="0"/>
              <a:t> </a:t>
            </a:r>
            <a:r>
              <a:rPr sz="1350" dirty="0"/>
              <a:t>45</a:t>
            </a:r>
            <a:r>
              <a:rPr sz="1350" spc="-26" dirty="0"/>
              <a:t> </a:t>
            </a:r>
            <a:r>
              <a:rPr sz="1350" dirty="0"/>
              <a:t>độ</a:t>
            </a:r>
            <a:r>
              <a:rPr sz="1350" spc="23" dirty="0"/>
              <a:t> </a:t>
            </a:r>
            <a:r>
              <a:rPr sz="1350" dirty="0"/>
              <a:t>so</a:t>
            </a:r>
            <a:r>
              <a:rPr sz="1350" spc="-34" dirty="0"/>
              <a:t> </a:t>
            </a:r>
            <a:r>
              <a:rPr sz="1350" dirty="0"/>
              <a:t>với</a:t>
            </a:r>
            <a:r>
              <a:rPr sz="1350" spc="-79" dirty="0"/>
              <a:t> </a:t>
            </a:r>
            <a:r>
              <a:rPr sz="1350" dirty="0"/>
              <a:t>bề</a:t>
            </a:r>
            <a:r>
              <a:rPr sz="1350" spc="23" dirty="0"/>
              <a:t> </a:t>
            </a:r>
            <a:r>
              <a:rPr sz="1350" dirty="0"/>
              <a:t>mặt</a:t>
            </a:r>
            <a:r>
              <a:rPr sz="1350" spc="-45" dirty="0"/>
              <a:t> </a:t>
            </a:r>
            <a:r>
              <a:rPr sz="1350" dirty="0"/>
              <a:t>cá,</a:t>
            </a:r>
            <a:r>
              <a:rPr sz="1350" spc="4" dirty="0"/>
              <a:t> </a:t>
            </a:r>
            <a:r>
              <a:rPr sz="1350" dirty="0"/>
              <a:t>tốc</a:t>
            </a:r>
            <a:r>
              <a:rPr sz="1350" spc="-11" dirty="0"/>
              <a:t> </a:t>
            </a:r>
            <a:r>
              <a:rPr sz="1350" dirty="0"/>
              <a:t>độ</a:t>
            </a:r>
            <a:r>
              <a:rPr sz="1350" spc="-30" dirty="0"/>
              <a:t> </a:t>
            </a:r>
            <a:r>
              <a:rPr sz="1350" dirty="0"/>
              <a:t>sấy</a:t>
            </a:r>
            <a:r>
              <a:rPr sz="1350" spc="-11" dirty="0"/>
              <a:t> </a:t>
            </a:r>
            <a:r>
              <a:rPr sz="1350" dirty="0"/>
              <a:t>chậm</a:t>
            </a:r>
            <a:r>
              <a:rPr sz="1350" spc="-11" dirty="0"/>
              <a:t> </a:t>
            </a:r>
            <a:r>
              <a:rPr sz="1350" spc="-8" dirty="0"/>
              <a:t>nhất.</a:t>
            </a:r>
            <a:endParaRPr sz="1350" dirty="0"/>
          </a:p>
        </p:txBody>
      </p:sp>
      <p:sp>
        <p:nvSpPr>
          <p:cNvPr id="3" name="object 3"/>
          <p:cNvSpPr txBox="1"/>
          <p:nvPr/>
        </p:nvSpPr>
        <p:spPr>
          <a:xfrm>
            <a:off x="1049751" y="3421659"/>
            <a:ext cx="581978" cy="217367"/>
          </a:xfrm>
          <a:prstGeom prst="rect">
            <a:avLst/>
          </a:prstGeom>
        </p:spPr>
        <p:txBody>
          <a:bodyPr vert="horz" wrap="square" lIns="0" tIns="9525" rIns="0" bIns="0" rtlCol="0">
            <a:spAutoFit/>
          </a:bodyPr>
          <a:lstStyle/>
          <a:p>
            <a:pPr marL="9525">
              <a:spcBef>
                <a:spcPts val="75"/>
              </a:spcBef>
            </a:pPr>
            <a:r>
              <a:rPr sz="1350" dirty="0"/>
              <a:t>-</a:t>
            </a:r>
            <a:r>
              <a:rPr sz="1350" spc="19" dirty="0"/>
              <a:t> </a:t>
            </a:r>
            <a:r>
              <a:rPr sz="1350" dirty="0"/>
              <a:t>Ủ </a:t>
            </a:r>
            <a:r>
              <a:rPr sz="1350" spc="-19" dirty="0"/>
              <a:t>ấm:</a:t>
            </a:r>
            <a:endParaRPr sz="1350" dirty="0"/>
          </a:p>
        </p:txBody>
      </p:sp>
      <p:sp>
        <p:nvSpPr>
          <p:cNvPr id="4" name="object 4"/>
          <p:cNvSpPr txBox="1"/>
          <p:nvPr/>
        </p:nvSpPr>
        <p:spPr>
          <a:xfrm>
            <a:off x="1907954" y="3512718"/>
            <a:ext cx="4515326" cy="583333"/>
          </a:xfrm>
          <a:prstGeom prst="rect">
            <a:avLst/>
          </a:prstGeom>
        </p:spPr>
        <p:txBody>
          <a:bodyPr vert="horz" wrap="square" lIns="0" tIns="90011" rIns="0" bIns="0" rtlCol="0">
            <a:spAutoFit/>
          </a:bodyPr>
          <a:lstStyle/>
          <a:p>
            <a:pPr marL="9525">
              <a:spcBef>
                <a:spcPts val="709"/>
              </a:spcBef>
            </a:pPr>
            <a:r>
              <a:rPr sz="1350" dirty="0"/>
              <a:t>+</a:t>
            </a:r>
            <a:r>
              <a:rPr sz="1350" spc="-26" dirty="0"/>
              <a:t> </a:t>
            </a:r>
            <a:r>
              <a:rPr sz="1350" dirty="0"/>
              <a:t>Xúc</a:t>
            </a:r>
            <a:r>
              <a:rPr sz="1350" spc="-15" dirty="0"/>
              <a:t> </a:t>
            </a:r>
            <a:r>
              <a:rPr sz="1350" dirty="0"/>
              <a:t>tiến</a:t>
            </a:r>
            <a:r>
              <a:rPr sz="1350" spc="-34" dirty="0"/>
              <a:t> </a:t>
            </a:r>
            <a:r>
              <a:rPr sz="1350" dirty="0"/>
              <a:t>sự</a:t>
            </a:r>
            <a:r>
              <a:rPr sz="1350" spc="-23" dirty="0"/>
              <a:t> </a:t>
            </a:r>
            <a:r>
              <a:rPr sz="1350" dirty="0"/>
              <a:t>chuyển</a:t>
            </a:r>
            <a:r>
              <a:rPr sz="1350" spc="19" dirty="0"/>
              <a:t> </a:t>
            </a:r>
            <a:r>
              <a:rPr sz="1350" dirty="0"/>
              <a:t>động</a:t>
            </a:r>
            <a:r>
              <a:rPr sz="1350" spc="19" dirty="0"/>
              <a:t> </a:t>
            </a:r>
            <a:r>
              <a:rPr sz="1350" dirty="0"/>
              <a:t>của</a:t>
            </a:r>
            <a:r>
              <a:rPr sz="1350" spc="-34" dirty="0"/>
              <a:t> </a:t>
            </a:r>
            <a:r>
              <a:rPr sz="1350" dirty="0"/>
              <a:t>nước</a:t>
            </a:r>
            <a:r>
              <a:rPr sz="1350" spc="-15" dirty="0"/>
              <a:t> </a:t>
            </a:r>
            <a:r>
              <a:rPr sz="1350" dirty="0"/>
              <a:t>trong</a:t>
            </a:r>
            <a:r>
              <a:rPr sz="1350" spc="-34" dirty="0"/>
              <a:t> </a:t>
            </a:r>
            <a:r>
              <a:rPr sz="1350" dirty="0"/>
              <a:t>thịt </a:t>
            </a:r>
            <a:r>
              <a:rPr sz="1350" spc="-19" dirty="0"/>
              <a:t>cá</a:t>
            </a:r>
            <a:endParaRPr sz="1350"/>
          </a:p>
          <a:p>
            <a:pPr marL="9525">
              <a:spcBef>
                <a:spcPts val="634"/>
              </a:spcBef>
            </a:pPr>
            <a:r>
              <a:rPr sz="1350" dirty="0"/>
              <a:t>+</a:t>
            </a:r>
            <a:r>
              <a:rPr sz="1350" spc="-26" dirty="0"/>
              <a:t> </a:t>
            </a:r>
            <a:r>
              <a:rPr sz="1350" dirty="0"/>
              <a:t>Rút</a:t>
            </a:r>
            <a:r>
              <a:rPr sz="1350" spc="-4" dirty="0"/>
              <a:t> </a:t>
            </a:r>
            <a:r>
              <a:rPr sz="1350" dirty="0"/>
              <a:t>ngắn</a:t>
            </a:r>
            <a:r>
              <a:rPr sz="1350" spc="15" dirty="0"/>
              <a:t> </a:t>
            </a:r>
            <a:r>
              <a:rPr sz="1350" dirty="0"/>
              <a:t>được</a:t>
            </a:r>
            <a:r>
              <a:rPr sz="1350" spc="-71" dirty="0"/>
              <a:t> </a:t>
            </a:r>
            <a:r>
              <a:rPr sz="1350" dirty="0"/>
              <a:t>thời</a:t>
            </a:r>
            <a:r>
              <a:rPr sz="1350" spc="-34" dirty="0"/>
              <a:t> </a:t>
            </a:r>
            <a:r>
              <a:rPr sz="1350" dirty="0"/>
              <a:t>gian</a:t>
            </a:r>
            <a:r>
              <a:rPr sz="1350" spc="15" dirty="0"/>
              <a:t> </a:t>
            </a:r>
            <a:r>
              <a:rPr sz="1350" dirty="0"/>
              <a:t>sấy</a:t>
            </a:r>
            <a:r>
              <a:rPr sz="1350" spc="-19" dirty="0"/>
              <a:t> </a:t>
            </a:r>
            <a:r>
              <a:rPr sz="1350" dirty="0"/>
              <a:t>và</a:t>
            </a:r>
            <a:r>
              <a:rPr sz="1350" spc="-38" dirty="0"/>
              <a:t> </a:t>
            </a:r>
            <a:r>
              <a:rPr sz="1350" dirty="0"/>
              <a:t>nâng</a:t>
            </a:r>
            <a:r>
              <a:rPr sz="1350" spc="15" dirty="0"/>
              <a:t> </a:t>
            </a:r>
            <a:r>
              <a:rPr sz="1350" dirty="0"/>
              <a:t>cao</a:t>
            </a:r>
            <a:r>
              <a:rPr sz="1350" spc="-34" dirty="0"/>
              <a:t> </a:t>
            </a:r>
            <a:r>
              <a:rPr sz="1350" dirty="0"/>
              <a:t>được</a:t>
            </a:r>
            <a:r>
              <a:rPr sz="1350" spc="-19" dirty="0"/>
              <a:t> </a:t>
            </a:r>
            <a:r>
              <a:rPr sz="1350" dirty="0"/>
              <a:t>hiệu</a:t>
            </a:r>
            <a:r>
              <a:rPr sz="1350" spc="19" dirty="0"/>
              <a:t> </a:t>
            </a:r>
            <a:r>
              <a:rPr sz="1350" spc="-15" dirty="0"/>
              <a:t>suất</a:t>
            </a:r>
            <a:endParaRPr sz="1350"/>
          </a:p>
        </p:txBody>
      </p:sp>
      <p:sp>
        <p:nvSpPr>
          <p:cNvPr id="5" name="object 5"/>
          <p:cNvSpPr txBox="1"/>
          <p:nvPr/>
        </p:nvSpPr>
        <p:spPr>
          <a:xfrm>
            <a:off x="1054514" y="4222998"/>
            <a:ext cx="1023938" cy="217367"/>
          </a:xfrm>
          <a:prstGeom prst="rect">
            <a:avLst/>
          </a:prstGeom>
        </p:spPr>
        <p:txBody>
          <a:bodyPr vert="horz" wrap="square" lIns="0" tIns="9525" rIns="0" bIns="0" rtlCol="0">
            <a:spAutoFit/>
          </a:bodyPr>
          <a:lstStyle/>
          <a:p>
            <a:pPr marL="9525">
              <a:spcBef>
                <a:spcPts val="75"/>
              </a:spcBef>
            </a:pPr>
            <a:r>
              <a:rPr sz="1350" dirty="0"/>
              <a:t>-</a:t>
            </a:r>
            <a:r>
              <a:rPr sz="1350" spc="-34" dirty="0"/>
              <a:t> </a:t>
            </a:r>
            <a:r>
              <a:rPr sz="1350" dirty="0"/>
              <a:t>Nguyên</a:t>
            </a:r>
            <a:r>
              <a:rPr sz="1350" spc="11" dirty="0"/>
              <a:t> </a:t>
            </a:r>
            <a:r>
              <a:rPr sz="1350" spc="-15" dirty="0"/>
              <a:t>liệu</a:t>
            </a:r>
            <a:endParaRPr sz="1350" dirty="0"/>
          </a:p>
        </p:txBody>
      </p:sp>
      <p:sp>
        <p:nvSpPr>
          <p:cNvPr id="7" name="object 3">
            <a:extLst>
              <a:ext uri="{FF2B5EF4-FFF2-40B4-BE49-F238E27FC236}">
                <a16:creationId xmlns:a16="http://schemas.microsoft.com/office/drawing/2014/main" id="{B90DACBA-C76C-8F4F-1D86-B6FFDC5C5D60}"/>
              </a:ext>
            </a:extLst>
          </p:cNvPr>
          <p:cNvSpPr txBox="1">
            <a:spLocks/>
          </p:cNvSpPr>
          <p:nvPr/>
        </p:nvSpPr>
        <p:spPr>
          <a:xfrm>
            <a:off x="676913" y="728705"/>
            <a:ext cx="7572139" cy="328776"/>
          </a:xfrm>
          <a:prstGeom prst="rect">
            <a:avLst/>
          </a:prstGeom>
        </p:spPr>
        <p:txBody>
          <a:bodyPr spcFirstLastPara="1" vert="horz" wrap="square" lIns="0" tIns="8096"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9525">
              <a:spcBef>
                <a:spcPts val="94"/>
              </a:spcBef>
            </a:pPr>
            <a:r>
              <a:rPr lang="en-US" sz="2000" b="1" dirty="0" err="1">
                <a:solidFill>
                  <a:schemeClr val="bg2">
                    <a:lumMod val="25000"/>
                  </a:schemeClr>
                </a:solidFill>
                <a:latin typeface="Arial" panose="020B0604020202020204" pitchFamily="34" charset="0"/>
              </a:rPr>
              <a:t>Kỹ</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thuật</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nhiệt</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độ</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cao</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trong</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chế</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biến</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và</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bảo</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quản</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thủy</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sản</a:t>
            </a:r>
            <a:endParaRPr lang="en-US" sz="2000" b="1" dirty="0">
              <a:solidFill>
                <a:schemeClr val="bg2">
                  <a:lumMod val="25000"/>
                </a:schemeClr>
              </a:solidFill>
              <a:latin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3561789" y="1571655"/>
            <a:ext cx="4415050" cy="2508739"/>
          </a:xfrm>
          <a:prstGeom prst="rect">
            <a:avLst/>
          </a:prstGeom>
        </p:spPr>
      </p:pic>
      <p:sp>
        <p:nvSpPr>
          <p:cNvPr id="4" name="object 4"/>
          <p:cNvSpPr txBox="1"/>
          <p:nvPr/>
        </p:nvSpPr>
        <p:spPr>
          <a:xfrm>
            <a:off x="1127888" y="4185396"/>
            <a:ext cx="6111240" cy="616162"/>
          </a:xfrm>
          <a:prstGeom prst="rect">
            <a:avLst/>
          </a:prstGeom>
        </p:spPr>
        <p:txBody>
          <a:bodyPr vert="horz" wrap="square" lIns="0" tIns="11906" rIns="0" bIns="0" rtlCol="0">
            <a:spAutoFit/>
          </a:bodyPr>
          <a:lstStyle/>
          <a:p>
            <a:pPr marL="2257425">
              <a:spcBef>
                <a:spcPts val="94"/>
              </a:spcBef>
            </a:pPr>
            <a:r>
              <a:rPr sz="1163" b="1" dirty="0"/>
              <a:t>Mối</a:t>
            </a:r>
            <a:r>
              <a:rPr sz="1163" b="1" spc="60" dirty="0"/>
              <a:t> </a:t>
            </a:r>
            <a:r>
              <a:rPr sz="1163" b="1" dirty="0"/>
              <a:t>quan</a:t>
            </a:r>
            <a:r>
              <a:rPr sz="1163" b="1" spc="64" dirty="0"/>
              <a:t> </a:t>
            </a:r>
            <a:r>
              <a:rPr sz="1163" b="1" dirty="0"/>
              <a:t>hệ giữa</a:t>
            </a:r>
            <a:r>
              <a:rPr sz="1163" b="1" spc="131" dirty="0"/>
              <a:t> </a:t>
            </a:r>
            <a:r>
              <a:rPr sz="1163" b="1" dirty="0"/>
              <a:t>hàm</a:t>
            </a:r>
            <a:r>
              <a:rPr sz="1163" b="1" spc="68" dirty="0"/>
              <a:t> </a:t>
            </a:r>
            <a:r>
              <a:rPr sz="1163" b="1" dirty="0"/>
              <a:t>ẩm</a:t>
            </a:r>
            <a:r>
              <a:rPr sz="1163" b="1" spc="4" dirty="0"/>
              <a:t> </a:t>
            </a:r>
            <a:r>
              <a:rPr sz="1163" b="1" dirty="0"/>
              <a:t>và</a:t>
            </a:r>
            <a:r>
              <a:rPr sz="1163" b="1" spc="127" dirty="0"/>
              <a:t> </a:t>
            </a:r>
            <a:r>
              <a:rPr sz="1163" b="1" dirty="0"/>
              <a:t>độ</a:t>
            </a:r>
            <a:r>
              <a:rPr sz="1163" b="1" spc="56" dirty="0"/>
              <a:t> </a:t>
            </a:r>
            <a:r>
              <a:rPr sz="1163" b="1" dirty="0"/>
              <a:t>hoạt</a:t>
            </a:r>
            <a:r>
              <a:rPr sz="1163" b="1" spc="53" dirty="0"/>
              <a:t> </a:t>
            </a:r>
            <a:r>
              <a:rPr sz="1163" b="1" dirty="0"/>
              <a:t>động</a:t>
            </a:r>
            <a:r>
              <a:rPr sz="1163" b="1" spc="56" dirty="0"/>
              <a:t> </a:t>
            </a:r>
            <a:r>
              <a:rPr sz="1163" b="1" dirty="0"/>
              <a:t>của</a:t>
            </a:r>
            <a:r>
              <a:rPr sz="1163" b="1" spc="68" dirty="0"/>
              <a:t> </a:t>
            </a:r>
            <a:r>
              <a:rPr sz="1163" b="1" spc="-15" dirty="0"/>
              <a:t>nƣớc</a:t>
            </a:r>
            <a:endParaRPr sz="1163" dirty="0"/>
          </a:p>
          <a:p>
            <a:pPr>
              <a:spcBef>
                <a:spcPts val="344"/>
              </a:spcBef>
            </a:pPr>
            <a:endParaRPr sz="1163" dirty="0"/>
          </a:p>
          <a:p>
            <a:pPr marL="9525">
              <a:spcBef>
                <a:spcPts val="4"/>
              </a:spcBef>
            </a:pPr>
            <a:r>
              <a:rPr sz="1350" dirty="0"/>
              <a:t>-</a:t>
            </a:r>
            <a:r>
              <a:rPr sz="1350" spc="-15" dirty="0"/>
              <a:t> </a:t>
            </a:r>
            <a:r>
              <a:rPr sz="1350" dirty="0"/>
              <a:t>Nhiệt</a:t>
            </a:r>
            <a:r>
              <a:rPr sz="1350" spc="8" dirty="0"/>
              <a:t> </a:t>
            </a:r>
            <a:r>
              <a:rPr sz="1350" dirty="0"/>
              <a:t>độ</a:t>
            </a:r>
            <a:r>
              <a:rPr sz="1350" spc="30" dirty="0"/>
              <a:t> </a:t>
            </a:r>
            <a:r>
              <a:rPr sz="1350" dirty="0"/>
              <a:t>và</a:t>
            </a:r>
            <a:r>
              <a:rPr sz="1350" spc="-26" dirty="0"/>
              <a:t> </a:t>
            </a:r>
            <a:r>
              <a:rPr sz="1350" dirty="0"/>
              <a:t>sự</a:t>
            </a:r>
            <a:r>
              <a:rPr sz="1350" spc="-60" dirty="0"/>
              <a:t> </a:t>
            </a:r>
            <a:r>
              <a:rPr sz="1350" dirty="0"/>
              <a:t>tấn</a:t>
            </a:r>
            <a:r>
              <a:rPr sz="1350" spc="-26" dirty="0"/>
              <a:t> </a:t>
            </a:r>
            <a:r>
              <a:rPr sz="1350" dirty="0"/>
              <a:t>công</a:t>
            </a:r>
            <a:r>
              <a:rPr sz="1350" spc="30" dirty="0"/>
              <a:t> </a:t>
            </a:r>
            <a:r>
              <a:rPr sz="1350" dirty="0"/>
              <a:t>của</a:t>
            </a:r>
            <a:r>
              <a:rPr sz="1350" spc="-23" dirty="0"/>
              <a:t> </a:t>
            </a:r>
            <a:r>
              <a:rPr sz="1350" dirty="0"/>
              <a:t>côn</a:t>
            </a:r>
            <a:r>
              <a:rPr sz="1350" spc="30" dirty="0"/>
              <a:t> </a:t>
            </a:r>
            <a:r>
              <a:rPr sz="1350" spc="-8" dirty="0"/>
              <a:t>trùng.</a:t>
            </a:r>
            <a:endParaRPr sz="1350" dirty="0"/>
          </a:p>
        </p:txBody>
      </p:sp>
      <p:sp>
        <p:nvSpPr>
          <p:cNvPr id="5" name="object 5"/>
          <p:cNvSpPr txBox="1"/>
          <p:nvPr/>
        </p:nvSpPr>
        <p:spPr>
          <a:xfrm>
            <a:off x="1005517" y="1229887"/>
            <a:ext cx="5112544" cy="1642053"/>
          </a:xfrm>
          <a:prstGeom prst="rect">
            <a:avLst/>
          </a:prstGeom>
        </p:spPr>
        <p:txBody>
          <a:bodyPr vert="horz" wrap="square" lIns="0" tIns="44768" rIns="0" bIns="0" rtlCol="0">
            <a:spAutoFit/>
          </a:bodyPr>
          <a:lstStyle/>
          <a:p>
            <a:pPr marL="19050" marR="13335" indent="157163">
              <a:lnSpc>
                <a:spcPct val="100800"/>
              </a:lnSpc>
              <a:spcBef>
                <a:spcPts val="266"/>
              </a:spcBef>
            </a:pPr>
            <a:r>
              <a:rPr sz="1350" b="1" dirty="0" err="1">
                <a:solidFill>
                  <a:srgbClr val="0070C0"/>
                </a:solidFill>
              </a:rPr>
              <a:t>Những</a:t>
            </a:r>
            <a:r>
              <a:rPr sz="1350" b="1" spc="135" dirty="0">
                <a:solidFill>
                  <a:srgbClr val="0070C0"/>
                </a:solidFill>
              </a:rPr>
              <a:t> </a:t>
            </a:r>
            <a:r>
              <a:rPr sz="1350" b="1" dirty="0">
                <a:solidFill>
                  <a:srgbClr val="0070C0"/>
                </a:solidFill>
              </a:rPr>
              <a:t>yếu</a:t>
            </a:r>
            <a:r>
              <a:rPr sz="1350" b="1" spc="131" dirty="0">
                <a:solidFill>
                  <a:srgbClr val="0070C0"/>
                </a:solidFill>
              </a:rPr>
              <a:t> </a:t>
            </a:r>
            <a:r>
              <a:rPr sz="1350" b="1" dirty="0">
                <a:solidFill>
                  <a:srgbClr val="0070C0"/>
                </a:solidFill>
              </a:rPr>
              <a:t>tố</a:t>
            </a:r>
            <a:r>
              <a:rPr sz="1350" b="1" spc="131" dirty="0">
                <a:solidFill>
                  <a:srgbClr val="0070C0"/>
                </a:solidFill>
              </a:rPr>
              <a:t> </a:t>
            </a:r>
            <a:r>
              <a:rPr sz="1350" b="1" dirty="0">
                <a:solidFill>
                  <a:srgbClr val="0070C0"/>
                </a:solidFill>
              </a:rPr>
              <a:t>chủ</a:t>
            </a:r>
            <a:r>
              <a:rPr sz="1350" b="1" spc="131" dirty="0">
                <a:solidFill>
                  <a:srgbClr val="0070C0"/>
                </a:solidFill>
              </a:rPr>
              <a:t> </a:t>
            </a:r>
            <a:r>
              <a:rPr sz="1350" b="1" dirty="0">
                <a:solidFill>
                  <a:srgbClr val="0070C0"/>
                </a:solidFill>
              </a:rPr>
              <a:t>yếu</a:t>
            </a:r>
            <a:r>
              <a:rPr sz="1350" b="1" spc="131" dirty="0">
                <a:solidFill>
                  <a:srgbClr val="0070C0"/>
                </a:solidFill>
              </a:rPr>
              <a:t> </a:t>
            </a:r>
            <a:r>
              <a:rPr sz="1350" b="1" dirty="0" err="1">
                <a:solidFill>
                  <a:srgbClr val="0070C0"/>
                </a:solidFill>
              </a:rPr>
              <a:t>ảnh</a:t>
            </a:r>
            <a:r>
              <a:rPr sz="1350" b="1" spc="127" dirty="0">
                <a:solidFill>
                  <a:srgbClr val="0070C0"/>
                </a:solidFill>
              </a:rPr>
              <a:t> </a:t>
            </a:r>
            <a:r>
              <a:rPr sz="1350" b="1" dirty="0">
                <a:solidFill>
                  <a:srgbClr val="0070C0"/>
                </a:solidFill>
              </a:rPr>
              <a:t>h</a:t>
            </a:r>
            <a:r>
              <a:rPr lang="vi-VN" sz="1350" b="1" dirty="0">
                <a:solidFill>
                  <a:srgbClr val="0070C0"/>
                </a:solidFill>
              </a:rPr>
              <a:t>ư</a:t>
            </a:r>
            <a:r>
              <a:rPr sz="1350" b="1" dirty="0" err="1">
                <a:solidFill>
                  <a:srgbClr val="0070C0"/>
                </a:solidFill>
              </a:rPr>
              <a:t>ởng</a:t>
            </a:r>
            <a:r>
              <a:rPr sz="1350" b="1" spc="139" dirty="0">
                <a:solidFill>
                  <a:srgbClr val="0070C0"/>
                </a:solidFill>
              </a:rPr>
              <a:t> </a:t>
            </a:r>
            <a:r>
              <a:rPr sz="1350" b="1" dirty="0">
                <a:solidFill>
                  <a:srgbClr val="0070C0"/>
                </a:solidFill>
              </a:rPr>
              <a:t>đến</a:t>
            </a:r>
            <a:r>
              <a:rPr sz="1350" b="1" spc="135" dirty="0">
                <a:solidFill>
                  <a:srgbClr val="0070C0"/>
                </a:solidFill>
              </a:rPr>
              <a:t> </a:t>
            </a:r>
            <a:r>
              <a:rPr sz="1350" b="1" dirty="0">
                <a:solidFill>
                  <a:srgbClr val="0070C0"/>
                </a:solidFill>
              </a:rPr>
              <a:t>thời</a:t>
            </a:r>
            <a:r>
              <a:rPr sz="1350" b="1" spc="135" dirty="0">
                <a:solidFill>
                  <a:srgbClr val="0070C0"/>
                </a:solidFill>
              </a:rPr>
              <a:t> </a:t>
            </a:r>
            <a:r>
              <a:rPr sz="1350" b="1" dirty="0">
                <a:solidFill>
                  <a:srgbClr val="0070C0"/>
                </a:solidFill>
              </a:rPr>
              <a:t>gian</a:t>
            </a:r>
            <a:r>
              <a:rPr sz="1350" b="1" spc="131" dirty="0">
                <a:solidFill>
                  <a:srgbClr val="0070C0"/>
                </a:solidFill>
              </a:rPr>
              <a:t> </a:t>
            </a:r>
            <a:r>
              <a:rPr sz="1350" b="1" dirty="0">
                <a:solidFill>
                  <a:srgbClr val="0070C0"/>
                </a:solidFill>
              </a:rPr>
              <a:t>bảo</a:t>
            </a:r>
            <a:r>
              <a:rPr sz="1350" b="1" spc="131" dirty="0">
                <a:solidFill>
                  <a:srgbClr val="0070C0"/>
                </a:solidFill>
              </a:rPr>
              <a:t> </a:t>
            </a:r>
            <a:r>
              <a:rPr sz="1350" b="1" spc="-15" dirty="0">
                <a:solidFill>
                  <a:srgbClr val="0070C0"/>
                </a:solidFill>
              </a:rPr>
              <a:t>quản </a:t>
            </a:r>
            <a:r>
              <a:rPr sz="1350" b="1" dirty="0">
                <a:solidFill>
                  <a:srgbClr val="0070C0"/>
                </a:solidFill>
              </a:rPr>
              <a:t>sản</a:t>
            </a:r>
            <a:r>
              <a:rPr sz="1350" b="1" spc="8" dirty="0">
                <a:solidFill>
                  <a:srgbClr val="0070C0"/>
                </a:solidFill>
              </a:rPr>
              <a:t> </a:t>
            </a:r>
            <a:r>
              <a:rPr sz="1350" b="1" dirty="0">
                <a:solidFill>
                  <a:srgbClr val="0070C0"/>
                </a:solidFill>
              </a:rPr>
              <a:t>phẩm</a:t>
            </a:r>
            <a:r>
              <a:rPr sz="1350" b="1" spc="-23" dirty="0">
                <a:solidFill>
                  <a:srgbClr val="0070C0"/>
                </a:solidFill>
              </a:rPr>
              <a:t> </a:t>
            </a:r>
            <a:r>
              <a:rPr sz="1350" b="1" dirty="0">
                <a:solidFill>
                  <a:srgbClr val="0070C0"/>
                </a:solidFill>
              </a:rPr>
              <a:t>sấy</a:t>
            </a:r>
            <a:r>
              <a:rPr sz="1350" b="1" spc="-26" dirty="0">
                <a:solidFill>
                  <a:srgbClr val="0070C0"/>
                </a:solidFill>
              </a:rPr>
              <a:t> </a:t>
            </a:r>
            <a:r>
              <a:rPr sz="1350" b="1" spc="-19" dirty="0">
                <a:solidFill>
                  <a:srgbClr val="0070C0"/>
                </a:solidFill>
              </a:rPr>
              <a:t>khô</a:t>
            </a:r>
            <a:endParaRPr sz="1350" dirty="0">
              <a:solidFill>
                <a:srgbClr val="0070C0"/>
              </a:solidFill>
            </a:endParaRPr>
          </a:p>
          <a:p>
            <a:pPr marL="19050">
              <a:spcBef>
                <a:spcPts val="623"/>
              </a:spcBef>
            </a:pPr>
            <a:r>
              <a:rPr sz="1350" dirty="0"/>
              <a:t>-</a:t>
            </a:r>
            <a:r>
              <a:rPr sz="1350" spc="-23" dirty="0"/>
              <a:t> </a:t>
            </a:r>
            <a:r>
              <a:rPr sz="1350" dirty="0"/>
              <a:t>Độ</a:t>
            </a:r>
            <a:r>
              <a:rPr sz="1350" spc="-38" dirty="0"/>
              <a:t> </a:t>
            </a:r>
            <a:r>
              <a:rPr sz="1350" dirty="0"/>
              <a:t>hoạt động</a:t>
            </a:r>
            <a:r>
              <a:rPr sz="1350" spc="19" dirty="0"/>
              <a:t> </a:t>
            </a:r>
            <a:r>
              <a:rPr sz="1350" dirty="0"/>
              <a:t>của</a:t>
            </a:r>
            <a:r>
              <a:rPr sz="1350" spc="19" dirty="0"/>
              <a:t> </a:t>
            </a:r>
            <a:r>
              <a:rPr sz="1350" spc="-15" dirty="0"/>
              <a:t>nước</a:t>
            </a:r>
            <a:endParaRPr sz="1350" dirty="0"/>
          </a:p>
          <a:p>
            <a:pPr>
              <a:spcBef>
                <a:spcPts val="885"/>
              </a:spcBef>
            </a:pPr>
            <a:endParaRPr sz="1350" dirty="0"/>
          </a:p>
          <a:p>
            <a:pPr marL="76200"/>
            <a:r>
              <a:rPr sz="1350" dirty="0"/>
              <a:t>+</a:t>
            </a:r>
            <a:r>
              <a:rPr sz="1350" spc="-8" dirty="0"/>
              <a:t> </a:t>
            </a:r>
            <a:r>
              <a:rPr sz="1350" dirty="0"/>
              <a:t>Cá</a:t>
            </a:r>
            <a:r>
              <a:rPr sz="1350" spc="-26" dirty="0"/>
              <a:t> </a:t>
            </a:r>
            <a:r>
              <a:rPr sz="1350" dirty="0"/>
              <a:t>muối:</a:t>
            </a:r>
            <a:r>
              <a:rPr sz="1350" spc="11" dirty="0"/>
              <a:t> </a:t>
            </a:r>
            <a:r>
              <a:rPr sz="1350" dirty="0"/>
              <a:t>ẩm</a:t>
            </a:r>
            <a:r>
              <a:rPr sz="1350" spc="-4" dirty="0"/>
              <a:t> </a:t>
            </a:r>
            <a:r>
              <a:rPr sz="1350" dirty="0"/>
              <a:t>cao</a:t>
            </a:r>
            <a:r>
              <a:rPr sz="1350" spc="34" dirty="0"/>
              <a:t> </a:t>
            </a:r>
            <a:r>
              <a:rPr sz="1350" dirty="0"/>
              <a:t>–</a:t>
            </a:r>
            <a:r>
              <a:rPr sz="1350" spc="-26" dirty="0"/>
              <a:t> </a:t>
            </a:r>
            <a:r>
              <a:rPr sz="1350" dirty="0"/>
              <a:t>a</a:t>
            </a:r>
            <a:r>
              <a:rPr sz="1350" baseline="-18518" dirty="0"/>
              <a:t>w</a:t>
            </a:r>
            <a:r>
              <a:rPr sz="1350" spc="134" baseline="-18518" dirty="0"/>
              <a:t> </a:t>
            </a:r>
            <a:r>
              <a:rPr sz="1350" spc="-15" dirty="0"/>
              <a:t>thấp</a:t>
            </a:r>
            <a:endParaRPr sz="1350" dirty="0"/>
          </a:p>
          <a:p>
            <a:pPr marL="76200">
              <a:spcBef>
                <a:spcPts val="1166"/>
              </a:spcBef>
            </a:pPr>
            <a:r>
              <a:rPr sz="1350" dirty="0"/>
              <a:t>+</a:t>
            </a:r>
            <a:r>
              <a:rPr sz="1350" spc="-8" dirty="0"/>
              <a:t> </a:t>
            </a:r>
            <a:r>
              <a:rPr sz="1350" dirty="0"/>
              <a:t>Cá</a:t>
            </a:r>
            <a:r>
              <a:rPr sz="1350" spc="-23" dirty="0"/>
              <a:t> </a:t>
            </a:r>
            <a:r>
              <a:rPr sz="1350" dirty="0"/>
              <a:t>khô:</a:t>
            </a:r>
            <a:r>
              <a:rPr sz="1350" spc="15" dirty="0"/>
              <a:t> </a:t>
            </a:r>
            <a:r>
              <a:rPr sz="1350" dirty="0"/>
              <a:t>ẩm</a:t>
            </a:r>
            <a:r>
              <a:rPr sz="1350" spc="-4" dirty="0"/>
              <a:t> </a:t>
            </a:r>
            <a:r>
              <a:rPr sz="1350" dirty="0"/>
              <a:t>thấp</a:t>
            </a:r>
            <a:r>
              <a:rPr sz="1350" spc="-19" dirty="0"/>
              <a:t> </a:t>
            </a:r>
            <a:r>
              <a:rPr sz="1350" dirty="0"/>
              <a:t>–</a:t>
            </a:r>
            <a:r>
              <a:rPr sz="1350" spc="-19" dirty="0"/>
              <a:t> </a:t>
            </a:r>
            <a:r>
              <a:rPr sz="1350" dirty="0"/>
              <a:t>a</a:t>
            </a:r>
            <a:r>
              <a:rPr sz="1350" baseline="-18518" dirty="0"/>
              <a:t>w</a:t>
            </a:r>
            <a:r>
              <a:rPr sz="1350" spc="225" baseline="-18518" dirty="0"/>
              <a:t> </a:t>
            </a:r>
            <a:r>
              <a:rPr sz="1350" spc="-15" dirty="0"/>
              <a:t>thấp</a:t>
            </a:r>
            <a:endParaRPr sz="1350" dirty="0"/>
          </a:p>
        </p:txBody>
      </p:sp>
      <p:sp>
        <p:nvSpPr>
          <p:cNvPr id="9" name="object 3">
            <a:extLst>
              <a:ext uri="{FF2B5EF4-FFF2-40B4-BE49-F238E27FC236}">
                <a16:creationId xmlns:a16="http://schemas.microsoft.com/office/drawing/2014/main" id="{62F4FE4C-5219-F72D-0702-9FEC2FA96AF9}"/>
              </a:ext>
            </a:extLst>
          </p:cNvPr>
          <p:cNvSpPr txBox="1">
            <a:spLocks/>
          </p:cNvSpPr>
          <p:nvPr/>
        </p:nvSpPr>
        <p:spPr>
          <a:xfrm>
            <a:off x="750173" y="697227"/>
            <a:ext cx="7509164" cy="328776"/>
          </a:xfrm>
          <a:prstGeom prst="rect">
            <a:avLst/>
          </a:prstGeom>
        </p:spPr>
        <p:txBody>
          <a:bodyPr spcFirstLastPara="1" vert="horz" wrap="square" lIns="0" tIns="8096"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9525">
              <a:spcBef>
                <a:spcPts val="94"/>
              </a:spcBef>
            </a:pPr>
            <a:r>
              <a:rPr lang="en-US" sz="2000" b="1" dirty="0" err="1">
                <a:solidFill>
                  <a:schemeClr val="bg2">
                    <a:lumMod val="25000"/>
                  </a:schemeClr>
                </a:solidFill>
                <a:latin typeface="Arial" panose="020B0604020202020204" pitchFamily="34" charset="0"/>
              </a:rPr>
              <a:t>Kỹ</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thuật</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nhiệt</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độ</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cao</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trong</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chế</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biến</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và</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bảo</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quản</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thủy</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sản</a:t>
            </a:r>
            <a:endParaRPr lang="en-US" sz="2000" b="1" dirty="0">
              <a:solidFill>
                <a:schemeClr val="bg2">
                  <a:lumMod val="25000"/>
                </a:schemeClr>
              </a:solidFill>
              <a:latin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875171-05E8-4A4D-86C7-A302DB8CE371}"/>
            </a:ext>
          </a:extLst>
        </p:cNvPr>
        <p:cNvGrpSpPr/>
        <p:nvPr/>
      </p:nvGrpSpPr>
      <p:grpSpPr>
        <a:xfrm>
          <a:off x="0" y="0"/>
          <a:ext cx="0" cy="0"/>
          <a:chOff x="0" y="0"/>
          <a:chExt cx="0" cy="0"/>
        </a:xfrm>
      </p:grpSpPr>
      <p:sp>
        <p:nvSpPr>
          <p:cNvPr id="5" name="object 5">
            <a:extLst>
              <a:ext uri="{FF2B5EF4-FFF2-40B4-BE49-F238E27FC236}">
                <a16:creationId xmlns:a16="http://schemas.microsoft.com/office/drawing/2014/main" id="{7B57A398-96D1-A815-CD7D-4620291BE74F}"/>
              </a:ext>
            </a:extLst>
          </p:cNvPr>
          <p:cNvSpPr txBox="1"/>
          <p:nvPr/>
        </p:nvSpPr>
        <p:spPr>
          <a:xfrm>
            <a:off x="671811" y="2049740"/>
            <a:ext cx="5112544" cy="241926"/>
          </a:xfrm>
          <a:prstGeom prst="rect">
            <a:avLst/>
          </a:prstGeom>
        </p:spPr>
        <p:txBody>
          <a:bodyPr vert="horz" wrap="square" lIns="0" tIns="44768" rIns="0" bIns="0" rtlCol="0">
            <a:spAutoFit/>
          </a:bodyPr>
          <a:lstStyle/>
          <a:p>
            <a:pPr marL="19050" marR="13335" indent="157163">
              <a:lnSpc>
                <a:spcPct val="100800"/>
              </a:lnSpc>
              <a:spcBef>
                <a:spcPts val="266"/>
              </a:spcBef>
            </a:pPr>
            <a:r>
              <a:rPr lang="en-US" sz="1350" b="1" dirty="0">
                <a:solidFill>
                  <a:schemeClr val="tx1"/>
                </a:solidFill>
              </a:rPr>
              <a:t>Công </a:t>
            </a:r>
            <a:r>
              <a:rPr lang="en-US" sz="1350" b="1" dirty="0" err="1">
                <a:solidFill>
                  <a:schemeClr val="tx1"/>
                </a:solidFill>
              </a:rPr>
              <a:t>nghệ</a:t>
            </a:r>
            <a:r>
              <a:rPr lang="en-US" sz="1350" b="1" dirty="0">
                <a:solidFill>
                  <a:schemeClr val="tx1"/>
                </a:solidFill>
              </a:rPr>
              <a:t> </a:t>
            </a:r>
            <a:r>
              <a:rPr lang="en-US" sz="1350" b="1" dirty="0" err="1">
                <a:solidFill>
                  <a:schemeClr val="tx1"/>
                </a:solidFill>
              </a:rPr>
              <a:t>chế</a:t>
            </a:r>
            <a:r>
              <a:rPr lang="en-US" sz="1350" b="1" dirty="0">
                <a:solidFill>
                  <a:schemeClr val="tx1"/>
                </a:solidFill>
              </a:rPr>
              <a:t> </a:t>
            </a:r>
            <a:r>
              <a:rPr lang="en-US" sz="1350" b="1" dirty="0" err="1">
                <a:solidFill>
                  <a:schemeClr val="tx1"/>
                </a:solidFill>
              </a:rPr>
              <a:t>biến</a:t>
            </a:r>
            <a:r>
              <a:rPr lang="en-US" sz="1350" b="1" dirty="0">
                <a:solidFill>
                  <a:schemeClr val="tx1"/>
                </a:solidFill>
              </a:rPr>
              <a:t> </a:t>
            </a:r>
            <a:r>
              <a:rPr lang="en-US" sz="1350" b="1" dirty="0" err="1">
                <a:solidFill>
                  <a:schemeClr val="tx1"/>
                </a:solidFill>
              </a:rPr>
              <a:t>sản</a:t>
            </a:r>
            <a:r>
              <a:rPr lang="en-US" sz="1350" b="1" dirty="0">
                <a:solidFill>
                  <a:schemeClr val="tx1"/>
                </a:solidFill>
              </a:rPr>
              <a:t> </a:t>
            </a:r>
            <a:r>
              <a:rPr lang="en-US" sz="1350" b="1" dirty="0" err="1">
                <a:solidFill>
                  <a:schemeClr val="tx1"/>
                </a:solidFill>
              </a:rPr>
              <a:t>phẩm</a:t>
            </a:r>
            <a:r>
              <a:rPr lang="en-US" sz="1350" b="1" dirty="0">
                <a:solidFill>
                  <a:schemeClr val="tx1"/>
                </a:solidFill>
              </a:rPr>
              <a:t> </a:t>
            </a:r>
            <a:r>
              <a:rPr lang="en-US" sz="1350" b="1" dirty="0" err="1">
                <a:solidFill>
                  <a:schemeClr val="tx1"/>
                </a:solidFill>
              </a:rPr>
              <a:t>cá</a:t>
            </a:r>
            <a:r>
              <a:rPr lang="en-US" sz="1350" b="1" dirty="0">
                <a:solidFill>
                  <a:schemeClr val="tx1"/>
                </a:solidFill>
              </a:rPr>
              <a:t> </a:t>
            </a:r>
            <a:r>
              <a:rPr lang="en-US" sz="1350" b="1" dirty="0" err="1">
                <a:solidFill>
                  <a:schemeClr val="tx1"/>
                </a:solidFill>
              </a:rPr>
              <a:t>sấy</a:t>
            </a:r>
            <a:r>
              <a:rPr lang="en-US" sz="1350" b="1" dirty="0">
                <a:solidFill>
                  <a:schemeClr val="tx1"/>
                </a:solidFill>
              </a:rPr>
              <a:t> </a:t>
            </a:r>
            <a:r>
              <a:rPr lang="en-US" sz="1350" b="1" dirty="0" err="1">
                <a:solidFill>
                  <a:schemeClr val="tx1"/>
                </a:solidFill>
              </a:rPr>
              <a:t>khô</a:t>
            </a:r>
            <a:endParaRPr sz="1350" dirty="0">
              <a:solidFill>
                <a:schemeClr val="tx1"/>
              </a:solidFill>
            </a:endParaRPr>
          </a:p>
        </p:txBody>
      </p:sp>
      <p:pic>
        <p:nvPicPr>
          <p:cNvPr id="7" name="Picture 6">
            <a:extLst>
              <a:ext uri="{FF2B5EF4-FFF2-40B4-BE49-F238E27FC236}">
                <a16:creationId xmlns:a16="http://schemas.microsoft.com/office/drawing/2014/main" id="{FA67B41D-BEF1-410A-A8BE-AB4927E274A6}"/>
              </a:ext>
            </a:extLst>
          </p:cNvPr>
          <p:cNvPicPr>
            <a:picLocks noChangeAspect="1"/>
          </p:cNvPicPr>
          <p:nvPr/>
        </p:nvPicPr>
        <p:blipFill>
          <a:blip r:embed="rId2"/>
          <a:stretch>
            <a:fillRect/>
          </a:stretch>
        </p:blipFill>
        <p:spPr>
          <a:xfrm>
            <a:off x="5023057" y="739296"/>
            <a:ext cx="2024513" cy="4404204"/>
          </a:xfrm>
          <a:prstGeom prst="rect">
            <a:avLst/>
          </a:prstGeom>
        </p:spPr>
      </p:pic>
      <p:sp>
        <p:nvSpPr>
          <p:cNvPr id="6" name="object 3">
            <a:extLst>
              <a:ext uri="{FF2B5EF4-FFF2-40B4-BE49-F238E27FC236}">
                <a16:creationId xmlns:a16="http://schemas.microsoft.com/office/drawing/2014/main" id="{73A6F04B-89E1-47EF-8B52-5D4EC6E2E51E}"/>
              </a:ext>
            </a:extLst>
          </p:cNvPr>
          <p:cNvSpPr txBox="1">
            <a:spLocks/>
          </p:cNvSpPr>
          <p:nvPr/>
        </p:nvSpPr>
        <p:spPr>
          <a:xfrm>
            <a:off x="532547" y="842827"/>
            <a:ext cx="4865930" cy="636552"/>
          </a:xfrm>
          <a:prstGeom prst="rect">
            <a:avLst/>
          </a:prstGeom>
        </p:spPr>
        <p:txBody>
          <a:bodyPr spcFirstLastPara="1" vert="horz" wrap="square" lIns="0" tIns="8096"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9525">
              <a:spcBef>
                <a:spcPts val="94"/>
              </a:spcBef>
            </a:pPr>
            <a:r>
              <a:rPr lang="en-US" sz="2000" b="1" dirty="0" err="1">
                <a:solidFill>
                  <a:schemeClr val="bg2">
                    <a:lumMod val="25000"/>
                  </a:schemeClr>
                </a:solidFill>
                <a:latin typeface="Arial" panose="020B0604020202020204" pitchFamily="34" charset="0"/>
              </a:rPr>
              <a:t>Kỹ</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thuật</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nhiệt</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độ</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cao</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trong</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chế</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biến</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và</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bảo</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quản</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thủy</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sản</a:t>
            </a:r>
            <a:endParaRPr lang="en-US" sz="2000" b="1" dirty="0">
              <a:solidFill>
                <a:schemeClr val="bg2">
                  <a:lumMod val="25000"/>
                </a:schemeClr>
              </a:solidFill>
              <a:latin typeface="Arial" panose="020B0604020202020204" pitchFamily="34" charset="0"/>
            </a:endParaRPr>
          </a:p>
        </p:txBody>
      </p:sp>
    </p:spTree>
    <p:extLst>
      <p:ext uri="{BB962C8B-B14F-4D97-AF65-F5344CB8AC3E}">
        <p14:creationId xmlns:p14="http://schemas.microsoft.com/office/powerpoint/2010/main" val="42508816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BE7D59-2B77-26D1-9AD8-6ABA9E53EEF5}"/>
            </a:ext>
          </a:extLst>
        </p:cNvPr>
        <p:cNvGrpSpPr/>
        <p:nvPr/>
      </p:nvGrpSpPr>
      <p:grpSpPr>
        <a:xfrm>
          <a:off x="0" y="0"/>
          <a:ext cx="0" cy="0"/>
          <a:chOff x="0" y="0"/>
          <a:chExt cx="0" cy="0"/>
        </a:xfrm>
      </p:grpSpPr>
      <p:sp>
        <p:nvSpPr>
          <p:cNvPr id="5" name="object 5">
            <a:extLst>
              <a:ext uri="{FF2B5EF4-FFF2-40B4-BE49-F238E27FC236}">
                <a16:creationId xmlns:a16="http://schemas.microsoft.com/office/drawing/2014/main" id="{CFFEB355-8D44-2E72-E7EC-5CBA2AB894CA}"/>
              </a:ext>
            </a:extLst>
          </p:cNvPr>
          <p:cNvSpPr txBox="1"/>
          <p:nvPr/>
        </p:nvSpPr>
        <p:spPr>
          <a:xfrm>
            <a:off x="789041" y="1096259"/>
            <a:ext cx="7932927" cy="3875036"/>
          </a:xfrm>
          <a:prstGeom prst="rect">
            <a:avLst/>
          </a:prstGeom>
        </p:spPr>
        <p:txBody>
          <a:bodyPr vert="horz" wrap="square" lIns="0" tIns="44768" rIns="0" bIns="0" rtlCol="0">
            <a:spAutoFit/>
          </a:bodyPr>
          <a:lstStyle/>
          <a:p>
            <a:pPr marL="19050" marR="13335">
              <a:lnSpc>
                <a:spcPct val="100800"/>
              </a:lnSpc>
              <a:spcBef>
                <a:spcPts val="266"/>
              </a:spcBef>
            </a:pPr>
            <a:r>
              <a:rPr lang="en-US" sz="1600" b="1" dirty="0">
                <a:solidFill>
                  <a:schemeClr val="tx1"/>
                </a:solidFill>
              </a:rPr>
              <a:t>Công </a:t>
            </a:r>
            <a:r>
              <a:rPr lang="en-US" sz="1600" b="1" dirty="0" err="1">
                <a:solidFill>
                  <a:schemeClr val="tx1"/>
                </a:solidFill>
              </a:rPr>
              <a:t>nghệ</a:t>
            </a:r>
            <a:r>
              <a:rPr lang="en-US" sz="1600" b="1" dirty="0">
                <a:solidFill>
                  <a:schemeClr val="tx1"/>
                </a:solidFill>
              </a:rPr>
              <a:t> </a:t>
            </a:r>
            <a:r>
              <a:rPr lang="en-US" sz="1600" b="1" dirty="0" err="1">
                <a:solidFill>
                  <a:schemeClr val="tx1"/>
                </a:solidFill>
              </a:rPr>
              <a:t>chế</a:t>
            </a:r>
            <a:r>
              <a:rPr lang="en-US" sz="1600" b="1" dirty="0">
                <a:solidFill>
                  <a:schemeClr val="tx1"/>
                </a:solidFill>
              </a:rPr>
              <a:t> </a:t>
            </a:r>
            <a:r>
              <a:rPr lang="en-US" sz="1600" b="1" dirty="0" err="1">
                <a:solidFill>
                  <a:schemeClr val="tx1"/>
                </a:solidFill>
              </a:rPr>
              <a:t>biến</a:t>
            </a:r>
            <a:r>
              <a:rPr lang="en-US" sz="1600" b="1" dirty="0">
                <a:solidFill>
                  <a:schemeClr val="tx1"/>
                </a:solidFill>
              </a:rPr>
              <a:t> </a:t>
            </a:r>
            <a:r>
              <a:rPr lang="en-US" sz="1600" b="1" dirty="0" err="1">
                <a:solidFill>
                  <a:schemeClr val="tx1"/>
                </a:solidFill>
              </a:rPr>
              <a:t>sản</a:t>
            </a:r>
            <a:r>
              <a:rPr lang="en-US" sz="1600" b="1" dirty="0">
                <a:solidFill>
                  <a:schemeClr val="tx1"/>
                </a:solidFill>
              </a:rPr>
              <a:t> </a:t>
            </a:r>
            <a:r>
              <a:rPr lang="en-US" sz="1600" b="1" dirty="0" err="1">
                <a:solidFill>
                  <a:schemeClr val="tx1"/>
                </a:solidFill>
              </a:rPr>
              <a:t>phẩm</a:t>
            </a:r>
            <a:r>
              <a:rPr lang="en-US" sz="1600" b="1" dirty="0">
                <a:solidFill>
                  <a:schemeClr val="tx1"/>
                </a:solidFill>
              </a:rPr>
              <a:t> </a:t>
            </a:r>
            <a:r>
              <a:rPr lang="en-US" sz="1600" b="1" dirty="0" err="1">
                <a:solidFill>
                  <a:schemeClr val="tx1"/>
                </a:solidFill>
              </a:rPr>
              <a:t>cá</a:t>
            </a:r>
            <a:r>
              <a:rPr lang="en-US" sz="1600" b="1" dirty="0">
                <a:solidFill>
                  <a:schemeClr val="tx1"/>
                </a:solidFill>
              </a:rPr>
              <a:t> </a:t>
            </a:r>
            <a:r>
              <a:rPr lang="en-US" sz="1600" b="1" dirty="0" err="1">
                <a:solidFill>
                  <a:schemeClr val="tx1"/>
                </a:solidFill>
              </a:rPr>
              <a:t>sấy</a:t>
            </a:r>
            <a:r>
              <a:rPr lang="en-US" sz="1600" b="1" dirty="0">
                <a:solidFill>
                  <a:schemeClr val="tx1"/>
                </a:solidFill>
              </a:rPr>
              <a:t> </a:t>
            </a:r>
            <a:r>
              <a:rPr lang="en-US" sz="1600" b="1" dirty="0" err="1">
                <a:solidFill>
                  <a:schemeClr val="tx1"/>
                </a:solidFill>
              </a:rPr>
              <a:t>khô</a:t>
            </a:r>
            <a:endParaRPr lang="en-US" sz="1600" dirty="0">
              <a:solidFill>
                <a:schemeClr val="tx1"/>
              </a:solidFill>
            </a:endParaRPr>
          </a:p>
          <a:p>
            <a:pPr marL="304800" marR="13335" indent="-285750">
              <a:lnSpc>
                <a:spcPct val="100800"/>
              </a:lnSpc>
              <a:spcBef>
                <a:spcPts val="266"/>
              </a:spcBef>
              <a:buFontTx/>
              <a:buChar char="-"/>
            </a:pPr>
            <a:r>
              <a:rPr lang="vi-VN" sz="1600" b="0" i="0" dirty="0">
                <a:solidFill>
                  <a:srgbClr val="000000"/>
                </a:solidFill>
                <a:effectLst/>
                <a:latin typeface="Arial" panose="020B0604020202020204" pitchFamily="34" charset="0"/>
              </a:rPr>
              <a:t>Xử lý nguyên liệu</a:t>
            </a:r>
            <a:br>
              <a:rPr lang="vi-VN" sz="1600" b="0" i="0" dirty="0">
                <a:solidFill>
                  <a:srgbClr val="000000"/>
                </a:solidFill>
                <a:effectLst/>
                <a:latin typeface="Arial" panose="020B0604020202020204" pitchFamily="34" charset="0"/>
              </a:rPr>
            </a:br>
            <a:r>
              <a:rPr lang="vi-VN" sz="1600" b="0" i="0" dirty="0">
                <a:solidFill>
                  <a:srgbClr val="000000"/>
                </a:solidFill>
                <a:effectLst/>
                <a:latin typeface="Arial" panose="020B0604020202020204" pitchFamily="34" charset="0"/>
              </a:rPr>
              <a:t>Cá sau khi thu nhận cần được phân loại theo khối lượng và chất lượng. Cá có</a:t>
            </a:r>
            <a:r>
              <a:rPr lang="en-US" sz="1600" b="0" i="0" dirty="0">
                <a:solidFill>
                  <a:srgbClr val="000000"/>
                </a:solidFill>
                <a:effectLst/>
                <a:latin typeface="Arial" panose="020B0604020202020204" pitchFamily="34" charset="0"/>
              </a:rPr>
              <a:t> </a:t>
            </a:r>
            <a:r>
              <a:rPr lang="vi-VN" sz="1600" b="0" i="0" dirty="0">
                <a:solidFill>
                  <a:srgbClr val="000000"/>
                </a:solidFill>
                <a:effectLst/>
                <a:latin typeface="Arial" panose="020B0604020202020204" pitchFamily="34" charset="0"/>
              </a:rPr>
              <a:t>trọng lượng trên 5kg/con thì chặt đầu, lọai bỏ vẩy, cắt vây, mổ bụng, lọai bỏ nội tạng,</a:t>
            </a:r>
            <a:r>
              <a:rPr lang="en-US" sz="1600" b="0" i="0" dirty="0">
                <a:solidFill>
                  <a:srgbClr val="000000"/>
                </a:solidFill>
                <a:effectLst/>
                <a:latin typeface="Arial" panose="020B0604020202020204" pitchFamily="34" charset="0"/>
              </a:rPr>
              <a:t> </a:t>
            </a:r>
            <a:r>
              <a:rPr lang="vi-VN" sz="1600" b="0" i="0" dirty="0">
                <a:solidFill>
                  <a:srgbClr val="000000"/>
                </a:solidFill>
                <a:effectLst/>
                <a:latin typeface="Arial" panose="020B0604020202020204" pitchFamily="34" charset="0"/>
              </a:rPr>
              <a:t>cắt thành khúc 15cm. Cá dầy mình thì phi lê lấy phần thịt 2 bên, loại bỏ xương sống.</a:t>
            </a:r>
            <a:br>
              <a:rPr lang="vi-VN" sz="1600" b="0" i="0" dirty="0">
                <a:solidFill>
                  <a:srgbClr val="000000"/>
                </a:solidFill>
                <a:effectLst/>
                <a:latin typeface="Arial" panose="020B0604020202020204" pitchFamily="34" charset="0"/>
              </a:rPr>
            </a:br>
            <a:r>
              <a:rPr lang="vi-VN" sz="1600" b="0" i="0" dirty="0">
                <a:solidFill>
                  <a:srgbClr val="000000"/>
                </a:solidFill>
                <a:effectLst/>
                <a:latin typeface="Arial" panose="020B0604020202020204" pitchFamily="34" charset="0"/>
              </a:rPr>
              <a:t>Cá có trọng lượng trên 0,5kg/con thì mổ lưng dọc theo xương sống, bỏ nội tạng. Cá</a:t>
            </a:r>
            <a:r>
              <a:rPr lang="en-US" sz="1600" b="0" i="0" dirty="0">
                <a:solidFill>
                  <a:srgbClr val="000000"/>
                </a:solidFill>
                <a:effectLst/>
                <a:latin typeface="Arial" panose="020B0604020202020204" pitchFamily="34" charset="0"/>
              </a:rPr>
              <a:t> </a:t>
            </a:r>
            <a:r>
              <a:rPr lang="vi-VN" sz="1600" b="0" i="0" dirty="0">
                <a:solidFill>
                  <a:srgbClr val="000000"/>
                </a:solidFill>
                <a:effectLst/>
                <a:latin typeface="Arial" panose="020B0604020202020204" pitchFamily="34" charset="0"/>
              </a:rPr>
              <a:t>mình dẹp như cá chim thì mổ một đường dọc xương sống, bỏ nội tạng. Sau khi xử lý</a:t>
            </a:r>
            <a:r>
              <a:rPr lang="en-US" sz="1600" b="0" i="0" dirty="0">
                <a:solidFill>
                  <a:srgbClr val="000000"/>
                </a:solidFill>
                <a:effectLst/>
                <a:latin typeface="Arial" panose="020B0604020202020204" pitchFamily="34" charset="0"/>
              </a:rPr>
              <a:t> </a:t>
            </a:r>
            <a:r>
              <a:rPr lang="vi-VN" sz="1600" b="0" i="0" dirty="0">
                <a:solidFill>
                  <a:srgbClr val="000000"/>
                </a:solidFill>
                <a:effectLst/>
                <a:latin typeface="Arial" panose="020B0604020202020204" pitchFamily="34" charset="0"/>
              </a:rPr>
              <a:t>thì rửa sạch để ráo, có thể khử mùi tanh của cá: dùng dung dịch nước 40%, dấm ăn</a:t>
            </a:r>
            <a:r>
              <a:rPr lang="en-US" sz="1600" b="0" i="0" dirty="0">
                <a:solidFill>
                  <a:srgbClr val="000000"/>
                </a:solidFill>
                <a:effectLst/>
                <a:latin typeface="Arial" panose="020B0604020202020204" pitchFamily="34" charset="0"/>
              </a:rPr>
              <a:t> </a:t>
            </a:r>
            <a:r>
              <a:rPr lang="vi-VN" sz="1600" b="0" i="0" dirty="0">
                <a:solidFill>
                  <a:srgbClr val="000000"/>
                </a:solidFill>
                <a:effectLst/>
                <a:latin typeface="Arial" panose="020B0604020202020204" pitchFamily="34" charset="0"/>
              </a:rPr>
              <a:t>0,3%, nước gừng 1%.</a:t>
            </a:r>
            <a:r>
              <a:rPr lang="vi-VN" sz="1600" dirty="0"/>
              <a:t> </a:t>
            </a:r>
            <a:endParaRPr lang="en-US" sz="1600" dirty="0"/>
          </a:p>
          <a:p>
            <a:pPr marL="304800" marR="13335" indent="-285750">
              <a:lnSpc>
                <a:spcPct val="100800"/>
              </a:lnSpc>
              <a:spcBef>
                <a:spcPts val="266"/>
              </a:spcBef>
              <a:buFontTx/>
              <a:buChar char="-"/>
            </a:pPr>
            <a:r>
              <a:rPr lang="vi-VN" sz="1600" b="0" i="0" dirty="0">
                <a:solidFill>
                  <a:srgbClr val="000000"/>
                </a:solidFill>
                <a:effectLst/>
                <a:latin typeface="Arial" panose="020B0604020202020204" pitchFamily="34" charset="0"/>
              </a:rPr>
              <a:t>Xếp cá lên giàn: trước khi phơi cần dùng khăn sạch chà vào vết mổ cho mặt</a:t>
            </a:r>
            <a:r>
              <a:rPr lang="en-US" sz="1600" b="0" i="0" dirty="0">
                <a:solidFill>
                  <a:srgbClr val="000000"/>
                </a:solidFill>
                <a:effectLst/>
                <a:latin typeface="Arial" panose="020B0604020202020204" pitchFamily="34" charset="0"/>
              </a:rPr>
              <a:t> </a:t>
            </a:r>
            <a:r>
              <a:rPr lang="vi-VN" sz="1600" b="0" i="0" dirty="0">
                <a:solidFill>
                  <a:srgbClr val="000000"/>
                </a:solidFill>
                <a:effectLst/>
                <a:latin typeface="Arial" panose="020B0604020202020204" pitchFamily="34" charset="0"/>
              </a:rPr>
              <a:t>cắt mịn, nhẵn. Lúc đầu úp bụng xuống, sau đó lật lại. Sau 2 - 3 ngày sấy, ủ một ngày</a:t>
            </a:r>
            <a:r>
              <a:rPr lang="en-US" sz="1600" b="0" i="0" dirty="0">
                <a:solidFill>
                  <a:srgbClr val="000000"/>
                </a:solidFill>
                <a:effectLst/>
                <a:latin typeface="Arial" panose="020B0604020202020204" pitchFamily="34" charset="0"/>
              </a:rPr>
              <a:t> </a:t>
            </a:r>
            <a:r>
              <a:rPr lang="vi-VN" sz="1600" b="0" i="0" dirty="0">
                <a:solidFill>
                  <a:srgbClr val="000000"/>
                </a:solidFill>
                <a:effectLst/>
                <a:latin typeface="Arial" panose="020B0604020202020204" pitchFamily="34" charset="0"/>
              </a:rPr>
              <a:t>rồi lại sấy tiếp 2 - 3 ngày nữa.</a:t>
            </a:r>
            <a:endParaRPr lang="en-US" sz="1600" dirty="0">
              <a:latin typeface="Arial" panose="020B0604020202020204" pitchFamily="34" charset="0"/>
            </a:endParaRPr>
          </a:p>
          <a:p>
            <a:pPr marL="304800" marR="13335" indent="-285750">
              <a:lnSpc>
                <a:spcPct val="100800"/>
              </a:lnSpc>
              <a:spcBef>
                <a:spcPts val="266"/>
              </a:spcBef>
              <a:buFontTx/>
              <a:buChar char="-"/>
            </a:pPr>
            <a:r>
              <a:rPr lang="vi-VN" sz="1600" b="0" i="0" dirty="0">
                <a:solidFill>
                  <a:srgbClr val="000000"/>
                </a:solidFill>
                <a:effectLst/>
                <a:latin typeface="Arial" panose="020B0604020202020204" pitchFamily="34" charset="0"/>
              </a:rPr>
              <a:t>Sấy khô: tùy thuộc vào kích thước nguyên liệu có thời gian sấy khác nhau,</a:t>
            </a:r>
            <a:r>
              <a:rPr lang="en-US" sz="1600" b="0" i="0" dirty="0">
                <a:solidFill>
                  <a:srgbClr val="000000"/>
                </a:solidFill>
                <a:effectLst/>
                <a:latin typeface="Arial" panose="020B0604020202020204" pitchFamily="34" charset="0"/>
              </a:rPr>
              <a:t> </a:t>
            </a:r>
            <a:r>
              <a:rPr lang="vi-VN" sz="1600" b="0" i="0" dirty="0">
                <a:solidFill>
                  <a:srgbClr val="000000"/>
                </a:solidFill>
                <a:effectLst/>
                <a:latin typeface="Arial" panose="020B0604020202020204" pitchFamily="34" charset="0"/>
              </a:rPr>
              <a:t>nhiệt độ sấy cũng khác nhau. Trong quá trình sấy phải luôn đảo trộ</a:t>
            </a:r>
            <a:r>
              <a:rPr lang="vi-VN" sz="1600" dirty="0"/>
              <a:t> </a:t>
            </a:r>
            <a:br>
              <a:rPr lang="vi-VN" sz="1600" dirty="0"/>
            </a:br>
            <a:endParaRPr sz="1600" dirty="0">
              <a:solidFill>
                <a:schemeClr val="tx1"/>
              </a:solidFill>
            </a:endParaRPr>
          </a:p>
        </p:txBody>
      </p:sp>
      <p:sp>
        <p:nvSpPr>
          <p:cNvPr id="4" name="object 3">
            <a:extLst>
              <a:ext uri="{FF2B5EF4-FFF2-40B4-BE49-F238E27FC236}">
                <a16:creationId xmlns:a16="http://schemas.microsoft.com/office/drawing/2014/main" id="{1FF2E88F-D08B-4C20-95D5-10A8B5236023}"/>
              </a:ext>
            </a:extLst>
          </p:cNvPr>
          <p:cNvSpPr txBox="1">
            <a:spLocks/>
          </p:cNvSpPr>
          <p:nvPr/>
        </p:nvSpPr>
        <p:spPr>
          <a:xfrm>
            <a:off x="598166" y="676073"/>
            <a:ext cx="8123802" cy="328776"/>
          </a:xfrm>
          <a:prstGeom prst="rect">
            <a:avLst/>
          </a:prstGeom>
        </p:spPr>
        <p:txBody>
          <a:bodyPr spcFirstLastPara="1" vert="horz" wrap="square" lIns="0" tIns="8096"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9525">
              <a:spcBef>
                <a:spcPts val="94"/>
              </a:spcBef>
            </a:pPr>
            <a:r>
              <a:rPr lang="en-US" sz="2000" b="1" dirty="0" err="1">
                <a:solidFill>
                  <a:schemeClr val="bg2">
                    <a:lumMod val="25000"/>
                  </a:schemeClr>
                </a:solidFill>
                <a:latin typeface="Arial" panose="020B0604020202020204" pitchFamily="34" charset="0"/>
              </a:rPr>
              <a:t>Kỹ</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thuật</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nhiệt</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độ</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cao</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trong</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chế</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biến</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và</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bảo</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quản</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thủy</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sản</a:t>
            </a:r>
            <a:endParaRPr lang="en-US" sz="2000" b="1" dirty="0">
              <a:solidFill>
                <a:schemeClr val="bg2">
                  <a:lumMod val="25000"/>
                </a:schemeClr>
              </a:solidFill>
              <a:latin typeface="Arial" panose="020B0604020202020204" pitchFamily="34" charset="0"/>
            </a:endParaRPr>
          </a:p>
        </p:txBody>
      </p:sp>
    </p:spTree>
    <p:extLst>
      <p:ext uri="{BB962C8B-B14F-4D97-AF65-F5344CB8AC3E}">
        <p14:creationId xmlns:p14="http://schemas.microsoft.com/office/powerpoint/2010/main" val="16865854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003775" y="2361201"/>
            <a:ext cx="2171224" cy="217367"/>
          </a:xfrm>
          <a:prstGeom prst="rect">
            <a:avLst/>
          </a:prstGeom>
        </p:spPr>
        <p:txBody>
          <a:bodyPr vert="horz" wrap="square" lIns="0" tIns="9525" rIns="0" bIns="0" rtlCol="0">
            <a:spAutoFit/>
          </a:bodyPr>
          <a:lstStyle/>
          <a:p>
            <a:pPr marL="9525">
              <a:spcBef>
                <a:spcPts val="75"/>
              </a:spcBef>
            </a:pPr>
            <a:r>
              <a:rPr sz="1350" dirty="0"/>
              <a:t>-</a:t>
            </a:r>
            <a:r>
              <a:rPr sz="1350" spc="-15" dirty="0"/>
              <a:t> </a:t>
            </a:r>
            <a:r>
              <a:rPr sz="1350" dirty="0"/>
              <a:t>Kéo</a:t>
            </a:r>
            <a:r>
              <a:rPr sz="1350" spc="-34" dirty="0"/>
              <a:t> </a:t>
            </a:r>
            <a:r>
              <a:rPr sz="1350" dirty="0"/>
              <a:t>dài</a:t>
            </a:r>
            <a:r>
              <a:rPr sz="1350" spc="19" dirty="0"/>
              <a:t> </a:t>
            </a:r>
            <a:r>
              <a:rPr sz="1350" dirty="0"/>
              <a:t>thời</a:t>
            </a:r>
            <a:r>
              <a:rPr sz="1350" spc="-79" dirty="0"/>
              <a:t> </a:t>
            </a:r>
            <a:r>
              <a:rPr sz="1350" dirty="0"/>
              <a:t>gian</a:t>
            </a:r>
            <a:r>
              <a:rPr sz="1350" spc="19" dirty="0"/>
              <a:t> </a:t>
            </a:r>
            <a:r>
              <a:rPr sz="1350" dirty="0"/>
              <a:t>bảo</a:t>
            </a:r>
            <a:r>
              <a:rPr sz="1350" spc="23" dirty="0"/>
              <a:t> </a:t>
            </a:r>
            <a:r>
              <a:rPr sz="1350" spc="-15" dirty="0"/>
              <a:t>quản</a:t>
            </a:r>
            <a:endParaRPr sz="1350" dirty="0"/>
          </a:p>
        </p:txBody>
      </p:sp>
      <p:sp>
        <p:nvSpPr>
          <p:cNvPr id="4" name="object 4"/>
          <p:cNvSpPr txBox="1"/>
          <p:nvPr/>
        </p:nvSpPr>
        <p:spPr>
          <a:xfrm>
            <a:off x="960911" y="1029437"/>
            <a:ext cx="2402205" cy="1242487"/>
          </a:xfrm>
          <a:prstGeom prst="rect">
            <a:avLst/>
          </a:prstGeom>
        </p:spPr>
        <p:txBody>
          <a:bodyPr vert="horz" wrap="square" lIns="0" tIns="90011" rIns="0" bIns="0" rtlCol="0">
            <a:spAutoFit/>
          </a:bodyPr>
          <a:lstStyle/>
          <a:p>
            <a:pPr marR="40005" lvl="1">
              <a:spcBef>
                <a:spcPts val="708"/>
              </a:spcBef>
            </a:pPr>
            <a:r>
              <a:rPr sz="1600" b="1" dirty="0" err="1">
                <a:solidFill>
                  <a:srgbClr val="0070C0"/>
                </a:solidFill>
              </a:rPr>
              <a:t>Sản</a:t>
            </a:r>
            <a:r>
              <a:rPr sz="1600" b="1" dirty="0">
                <a:solidFill>
                  <a:srgbClr val="0070C0"/>
                </a:solidFill>
              </a:rPr>
              <a:t> phẩm cá </a:t>
            </a:r>
            <a:r>
              <a:rPr sz="1600" b="1" dirty="0" err="1">
                <a:solidFill>
                  <a:srgbClr val="0070C0"/>
                </a:solidFill>
              </a:rPr>
              <a:t>xông</a:t>
            </a:r>
            <a:r>
              <a:rPr sz="1600" b="1" dirty="0">
                <a:solidFill>
                  <a:srgbClr val="0070C0"/>
                </a:solidFill>
              </a:rPr>
              <a:t> </a:t>
            </a:r>
            <a:r>
              <a:rPr sz="1600" b="1" dirty="0" err="1">
                <a:solidFill>
                  <a:srgbClr val="0070C0"/>
                </a:solidFill>
              </a:rPr>
              <a:t>khói</a:t>
            </a:r>
            <a:endParaRPr lang="en-US" sz="1600" b="1" dirty="0">
              <a:solidFill>
                <a:srgbClr val="0070C0"/>
              </a:solidFill>
            </a:endParaRPr>
          </a:p>
          <a:p>
            <a:pPr marR="40005">
              <a:spcBef>
                <a:spcPts val="708"/>
              </a:spcBef>
            </a:pPr>
            <a:r>
              <a:rPr sz="1350" b="1" dirty="0" err="1"/>
              <a:t>Mục</a:t>
            </a:r>
            <a:r>
              <a:rPr sz="1350" b="1" dirty="0"/>
              <a:t> đích của xông khói</a:t>
            </a:r>
          </a:p>
          <a:p>
            <a:pPr marL="173831" indent="-107156">
              <a:spcBef>
                <a:spcPts val="1001"/>
              </a:spcBef>
              <a:buChar char="-"/>
              <a:tabLst>
                <a:tab pos="173831" algn="l"/>
              </a:tabLst>
            </a:pPr>
            <a:r>
              <a:rPr sz="1350" dirty="0"/>
              <a:t>Phát</a:t>
            </a:r>
            <a:r>
              <a:rPr sz="1350" spc="-11" dirty="0"/>
              <a:t> </a:t>
            </a:r>
            <a:r>
              <a:rPr sz="1350" dirty="0"/>
              <a:t>triển</a:t>
            </a:r>
            <a:r>
              <a:rPr sz="1350" spc="-38" dirty="0"/>
              <a:t> </a:t>
            </a:r>
            <a:r>
              <a:rPr sz="1350" dirty="0"/>
              <a:t>mùi</a:t>
            </a:r>
            <a:r>
              <a:rPr sz="1350" spc="-34" dirty="0"/>
              <a:t> </a:t>
            </a:r>
            <a:r>
              <a:rPr sz="1350" dirty="0"/>
              <a:t>cho</a:t>
            </a:r>
            <a:r>
              <a:rPr sz="1350" spc="19" dirty="0"/>
              <a:t> </a:t>
            </a:r>
            <a:r>
              <a:rPr sz="1350" dirty="0"/>
              <a:t>sản</a:t>
            </a:r>
            <a:r>
              <a:rPr sz="1350" spc="-34" dirty="0"/>
              <a:t> </a:t>
            </a:r>
            <a:r>
              <a:rPr sz="1350" spc="-8" dirty="0"/>
              <a:t>phẩm.</a:t>
            </a:r>
            <a:endParaRPr sz="1350" dirty="0"/>
          </a:p>
          <a:p>
            <a:pPr marL="166211" indent="-99536">
              <a:spcBef>
                <a:spcPts val="461"/>
              </a:spcBef>
              <a:buChar char="-"/>
              <a:tabLst>
                <a:tab pos="166211" algn="l"/>
              </a:tabLst>
            </a:pPr>
            <a:r>
              <a:rPr sz="1350" dirty="0"/>
              <a:t>Tạo</a:t>
            </a:r>
            <a:r>
              <a:rPr sz="1350" spc="-38" dirty="0"/>
              <a:t> </a:t>
            </a:r>
            <a:r>
              <a:rPr sz="1350" dirty="0"/>
              <a:t>ra</a:t>
            </a:r>
            <a:r>
              <a:rPr sz="1350" spc="-34" dirty="0"/>
              <a:t> </a:t>
            </a:r>
            <a:r>
              <a:rPr sz="1350" dirty="0"/>
              <a:t>dạng</a:t>
            </a:r>
            <a:r>
              <a:rPr sz="1350" spc="15" dirty="0"/>
              <a:t> </a:t>
            </a:r>
            <a:r>
              <a:rPr sz="1350" dirty="0"/>
              <a:t>sản</a:t>
            </a:r>
            <a:r>
              <a:rPr sz="1350" spc="15" dirty="0"/>
              <a:t> </a:t>
            </a:r>
            <a:r>
              <a:rPr sz="1350" dirty="0"/>
              <a:t>phẩm</a:t>
            </a:r>
            <a:r>
              <a:rPr sz="1350" spc="-15" dirty="0"/>
              <a:t> mới.</a:t>
            </a:r>
            <a:endParaRPr sz="1350" dirty="0"/>
          </a:p>
        </p:txBody>
      </p:sp>
      <p:grpSp>
        <p:nvGrpSpPr>
          <p:cNvPr id="5" name="object 5"/>
          <p:cNvGrpSpPr/>
          <p:nvPr/>
        </p:nvGrpSpPr>
        <p:grpSpPr>
          <a:xfrm>
            <a:off x="3194525" y="2438401"/>
            <a:ext cx="657225" cy="414338"/>
            <a:chOff x="3514725" y="2552700"/>
            <a:chExt cx="876300" cy="552450"/>
          </a:xfrm>
        </p:grpSpPr>
        <p:pic>
          <p:nvPicPr>
            <p:cNvPr id="6" name="object 6"/>
            <p:cNvPicPr/>
            <p:nvPr/>
          </p:nvPicPr>
          <p:blipFill>
            <a:blip r:embed="rId2" cstate="print"/>
            <a:stretch>
              <a:fillRect/>
            </a:stretch>
          </p:blipFill>
          <p:spPr>
            <a:xfrm>
              <a:off x="3514725" y="2552700"/>
              <a:ext cx="857250" cy="171450"/>
            </a:xfrm>
            <a:prstGeom prst="rect">
              <a:avLst/>
            </a:prstGeom>
          </p:spPr>
        </p:pic>
        <p:pic>
          <p:nvPicPr>
            <p:cNvPr id="7" name="object 7"/>
            <p:cNvPicPr/>
            <p:nvPr/>
          </p:nvPicPr>
          <p:blipFill>
            <a:blip r:embed="rId3" cstate="print"/>
            <a:stretch>
              <a:fillRect/>
            </a:stretch>
          </p:blipFill>
          <p:spPr>
            <a:xfrm>
              <a:off x="3533775" y="2581275"/>
              <a:ext cx="857250" cy="171450"/>
            </a:xfrm>
            <a:prstGeom prst="rect">
              <a:avLst/>
            </a:prstGeom>
          </p:spPr>
        </p:pic>
        <p:pic>
          <p:nvPicPr>
            <p:cNvPr id="8" name="object 8"/>
            <p:cNvPicPr/>
            <p:nvPr/>
          </p:nvPicPr>
          <p:blipFill>
            <a:blip r:embed="rId4" cstate="print"/>
            <a:stretch>
              <a:fillRect/>
            </a:stretch>
          </p:blipFill>
          <p:spPr>
            <a:xfrm>
              <a:off x="3562350" y="2613025"/>
              <a:ext cx="809625" cy="473075"/>
            </a:xfrm>
            <a:prstGeom prst="rect">
              <a:avLst/>
            </a:prstGeom>
          </p:spPr>
        </p:pic>
        <p:pic>
          <p:nvPicPr>
            <p:cNvPr id="9" name="object 9"/>
            <p:cNvPicPr/>
            <p:nvPr/>
          </p:nvPicPr>
          <p:blipFill>
            <a:blip r:embed="rId5" cstate="print"/>
            <a:stretch>
              <a:fillRect/>
            </a:stretch>
          </p:blipFill>
          <p:spPr>
            <a:xfrm>
              <a:off x="3581400" y="2705100"/>
              <a:ext cx="790575" cy="400050"/>
            </a:xfrm>
            <a:prstGeom prst="rect">
              <a:avLst/>
            </a:prstGeom>
          </p:spPr>
        </p:pic>
        <p:sp>
          <p:nvSpPr>
            <p:cNvPr id="10" name="object 10"/>
            <p:cNvSpPr/>
            <p:nvPr/>
          </p:nvSpPr>
          <p:spPr>
            <a:xfrm>
              <a:off x="3657600" y="2771140"/>
              <a:ext cx="688340" cy="314960"/>
            </a:xfrm>
            <a:custGeom>
              <a:avLst/>
              <a:gdLst/>
              <a:ahLst/>
              <a:cxnLst/>
              <a:rect l="l" t="t" r="r" b="b"/>
              <a:pathLst>
                <a:path w="688339" h="314960">
                  <a:moveTo>
                    <a:pt x="72213" y="28920"/>
                  </a:moveTo>
                  <a:lnTo>
                    <a:pt x="67031" y="40558"/>
                  </a:lnTo>
                  <a:lnTo>
                    <a:pt x="683260" y="314451"/>
                  </a:lnTo>
                  <a:lnTo>
                    <a:pt x="688339" y="302768"/>
                  </a:lnTo>
                  <a:lnTo>
                    <a:pt x="72213" y="28920"/>
                  </a:lnTo>
                  <a:close/>
                </a:path>
                <a:path w="688339" h="314960">
                  <a:moveTo>
                    <a:pt x="85089" y="0"/>
                  </a:moveTo>
                  <a:lnTo>
                    <a:pt x="0" y="3810"/>
                  </a:lnTo>
                  <a:lnTo>
                    <a:pt x="54101" y="69596"/>
                  </a:lnTo>
                  <a:lnTo>
                    <a:pt x="67031" y="40558"/>
                  </a:lnTo>
                  <a:lnTo>
                    <a:pt x="55499" y="35433"/>
                  </a:lnTo>
                  <a:lnTo>
                    <a:pt x="60578" y="23749"/>
                  </a:lnTo>
                  <a:lnTo>
                    <a:pt x="74515" y="23749"/>
                  </a:lnTo>
                  <a:lnTo>
                    <a:pt x="85089" y="0"/>
                  </a:lnTo>
                  <a:close/>
                </a:path>
                <a:path w="688339" h="314960">
                  <a:moveTo>
                    <a:pt x="60578" y="23749"/>
                  </a:moveTo>
                  <a:lnTo>
                    <a:pt x="55499" y="35433"/>
                  </a:lnTo>
                  <a:lnTo>
                    <a:pt x="67031" y="40558"/>
                  </a:lnTo>
                  <a:lnTo>
                    <a:pt x="72213" y="28920"/>
                  </a:lnTo>
                  <a:lnTo>
                    <a:pt x="60578" y="23749"/>
                  </a:lnTo>
                  <a:close/>
                </a:path>
                <a:path w="688339" h="314960">
                  <a:moveTo>
                    <a:pt x="74515" y="23749"/>
                  </a:moveTo>
                  <a:lnTo>
                    <a:pt x="60578" y="23749"/>
                  </a:lnTo>
                  <a:lnTo>
                    <a:pt x="72213" y="28920"/>
                  </a:lnTo>
                  <a:lnTo>
                    <a:pt x="74515" y="23749"/>
                  </a:lnTo>
                  <a:close/>
                </a:path>
              </a:pathLst>
            </a:custGeom>
            <a:solidFill>
              <a:srgbClr val="000000"/>
            </a:solidFill>
          </p:spPr>
          <p:txBody>
            <a:bodyPr wrap="square" lIns="0" tIns="0" rIns="0" bIns="0" rtlCol="0"/>
            <a:lstStyle/>
            <a:p>
              <a:endParaRPr sz="1050"/>
            </a:p>
          </p:txBody>
        </p:sp>
      </p:grpSp>
      <p:sp>
        <p:nvSpPr>
          <p:cNvPr id="11" name="object 11"/>
          <p:cNvSpPr txBox="1"/>
          <p:nvPr/>
        </p:nvSpPr>
        <p:spPr>
          <a:xfrm>
            <a:off x="3993005" y="2361201"/>
            <a:ext cx="2650331" cy="553357"/>
          </a:xfrm>
          <a:prstGeom prst="rect">
            <a:avLst/>
          </a:prstGeom>
        </p:spPr>
        <p:txBody>
          <a:bodyPr vert="horz" wrap="square" lIns="0" tIns="9525" rIns="0" bIns="0" rtlCol="0">
            <a:spAutoFit/>
          </a:bodyPr>
          <a:lstStyle/>
          <a:p>
            <a:pPr marL="9525">
              <a:spcBef>
                <a:spcPts val="75"/>
              </a:spcBef>
            </a:pPr>
            <a:r>
              <a:rPr sz="1350" dirty="0"/>
              <a:t>tiêu</a:t>
            </a:r>
            <a:r>
              <a:rPr sz="1350" spc="-41" dirty="0"/>
              <a:t> </a:t>
            </a:r>
            <a:r>
              <a:rPr sz="1350" dirty="0"/>
              <a:t>diệt</a:t>
            </a:r>
            <a:r>
              <a:rPr sz="1350" spc="56" dirty="0"/>
              <a:t> </a:t>
            </a:r>
            <a:r>
              <a:rPr sz="1350" dirty="0"/>
              <a:t>các</a:t>
            </a:r>
            <a:r>
              <a:rPr sz="1350" spc="-15" dirty="0"/>
              <a:t> </a:t>
            </a:r>
            <a:r>
              <a:rPr sz="1350" dirty="0"/>
              <a:t>vi</a:t>
            </a:r>
            <a:r>
              <a:rPr sz="1350" spc="-34" dirty="0"/>
              <a:t> </a:t>
            </a:r>
            <a:r>
              <a:rPr sz="1350" dirty="0"/>
              <a:t>sinh</a:t>
            </a:r>
            <a:r>
              <a:rPr sz="1350" spc="-30" dirty="0"/>
              <a:t> </a:t>
            </a:r>
            <a:r>
              <a:rPr sz="1350" dirty="0"/>
              <a:t>vật trên</a:t>
            </a:r>
            <a:r>
              <a:rPr sz="1350" spc="-34" dirty="0"/>
              <a:t> </a:t>
            </a:r>
            <a:r>
              <a:rPr sz="1350" dirty="0"/>
              <a:t>bề</a:t>
            </a:r>
            <a:r>
              <a:rPr sz="1350" spc="-30" dirty="0"/>
              <a:t> </a:t>
            </a:r>
            <a:r>
              <a:rPr sz="1350" spc="-19" dirty="0"/>
              <a:t>mặt</a:t>
            </a:r>
            <a:endParaRPr sz="1350"/>
          </a:p>
          <a:p>
            <a:pPr marL="9525">
              <a:spcBef>
                <a:spcPts val="1001"/>
              </a:spcBef>
            </a:pPr>
            <a:r>
              <a:rPr sz="1350" dirty="0"/>
              <a:t>giảm</a:t>
            </a:r>
            <a:r>
              <a:rPr sz="1350" spc="30" dirty="0"/>
              <a:t> </a:t>
            </a:r>
            <a:r>
              <a:rPr sz="1350" dirty="0"/>
              <a:t>ẩm</a:t>
            </a:r>
            <a:r>
              <a:rPr sz="1350" spc="-23" dirty="0"/>
              <a:t> </a:t>
            </a:r>
            <a:r>
              <a:rPr sz="1350" dirty="0"/>
              <a:t>của</a:t>
            </a:r>
            <a:r>
              <a:rPr sz="1350" spc="-38" dirty="0"/>
              <a:t> </a:t>
            </a:r>
            <a:r>
              <a:rPr sz="1350" dirty="0"/>
              <a:t>sản</a:t>
            </a:r>
            <a:r>
              <a:rPr sz="1350" spc="-34" dirty="0"/>
              <a:t> </a:t>
            </a:r>
            <a:r>
              <a:rPr sz="1350" spc="-15" dirty="0"/>
              <a:t>phẩm</a:t>
            </a:r>
            <a:endParaRPr sz="1350"/>
          </a:p>
        </p:txBody>
      </p:sp>
      <p:grpSp>
        <p:nvGrpSpPr>
          <p:cNvPr id="12" name="object 12"/>
          <p:cNvGrpSpPr/>
          <p:nvPr/>
        </p:nvGrpSpPr>
        <p:grpSpPr>
          <a:xfrm>
            <a:off x="5479547" y="2293551"/>
            <a:ext cx="142875" cy="200025"/>
            <a:chOff x="5772150" y="2800350"/>
            <a:chExt cx="190500" cy="266700"/>
          </a:xfrm>
        </p:grpSpPr>
        <p:pic>
          <p:nvPicPr>
            <p:cNvPr id="13" name="object 13"/>
            <p:cNvPicPr/>
            <p:nvPr/>
          </p:nvPicPr>
          <p:blipFill>
            <a:blip r:embed="rId6" cstate="print"/>
            <a:stretch>
              <a:fillRect/>
            </a:stretch>
          </p:blipFill>
          <p:spPr>
            <a:xfrm>
              <a:off x="5772150" y="2800350"/>
              <a:ext cx="190500" cy="266700"/>
            </a:xfrm>
            <a:prstGeom prst="rect">
              <a:avLst/>
            </a:prstGeom>
          </p:spPr>
        </p:pic>
        <p:pic>
          <p:nvPicPr>
            <p:cNvPr id="14" name="object 14"/>
            <p:cNvPicPr/>
            <p:nvPr/>
          </p:nvPicPr>
          <p:blipFill>
            <a:blip r:embed="rId7" cstate="print"/>
            <a:stretch>
              <a:fillRect/>
            </a:stretch>
          </p:blipFill>
          <p:spPr>
            <a:xfrm>
              <a:off x="5829300" y="2895600"/>
              <a:ext cx="76200" cy="152400"/>
            </a:xfrm>
            <a:prstGeom prst="rect">
              <a:avLst/>
            </a:prstGeom>
          </p:spPr>
        </p:pic>
      </p:grpSp>
      <p:sp>
        <p:nvSpPr>
          <p:cNvPr id="15" name="object 15"/>
          <p:cNvSpPr txBox="1"/>
          <p:nvPr/>
        </p:nvSpPr>
        <p:spPr>
          <a:xfrm>
            <a:off x="960911" y="2977442"/>
            <a:ext cx="7643445" cy="2006575"/>
          </a:xfrm>
          <a:prstGeom prst="rect">
            <a:avLst/>
          </a:prstGeom>
        </p:spPr>
        <p:txBody>
          <a:bodyPr vert="horz" wrap="square" lIns="0" tIns="9525" rIns="0" bIns="0" rtlCol="0">
            <a:spAutoFit/>
          </a:bodyPr>
          <a:lstStyle/>
          <a:p>
            <a:pPr marL="140494">
              <a:spcBef>
                <a:spcPts val="75"/>
              </a:spcBef>
            </a:pPr>
            <a:r>
              <a:rPr sz="1350" b="1" dirty="0"/>
              <a:t>Các</a:t>
            </a:r>
            <a:r>
              <a:rPr sz="1350" b="1" spc="41" dirty="0"/>
              <a:t> </a:t>
            </a:r>
            <a:r>
              <a:rPr sz="1350" b="1" dirty="0"/>
              <a:t>yếu</a:t>
            </a:r>
            <a:r>
              <a:rPr sz="1350" b="1" spc="19" dirty="0"/>
              <a:t> </a:t>
            </a:r>
            <a:r>
              <a:rPr sz="1350" b="1" dirty="0"/>
              <a:t>tố</a:t>
            </a:r>
            <a:r>
              <a:rPr sz="1350" b="1" spc="-26" dirty="0"/>
              <a:t> </a:t>
            </a:r>
            <a:r>
              <a:rPr sz="1350" b="1" dirty="0" err="1"/>
              <a:t>ảnh</a:t>
            </a:r>
            <a:r>
              <a:rPr sz="1350" b="1" spc="-34" dirty="0"/>
              <a:t> </a:t>
            </a:r>
            <a:r>
              <a:rPr sz="1350" b="1" dirty="0"/>
              <a:t>h</a:t>
            </a:r>
            <a:r>
              <a:rPr lang="vi-VN" sz="1350" b="1" dirty="0"/>
              <a:t>ư</a:t>
            </a:r>
            <a:r>
              <a:rPr sz="1350" b="1" dirty="0" err="1"/>
              <a:t>ởng</a:t>
            </a:r>
            <a:r>
              <a:rPr sz="1350" b="1" spc="-30" dirty="0"/>
              <a:t> </a:t>
            </a:r>
            <a:r>
              <a:rPr sz="1350" b="1" dirty="0"/>
              <a:t>đến</a:t>
            </a:r>
            <a:r>
              <a:rPr sz="1350" b="1" spc="19" dirty="0"/>
              <a:t> </a:t>
            </a:r>
            <a:r>
              <a:rPr sz="1350" b="1" dirty="0"/>
              <a:t>quá</a:t>
            </a:r>
            <a:r>
              <a:rPr sz="1350" b="1" spc="-68" dirty="0"/>
              <a:t> </a:t>
            </a:r>
            <a:r>
              <a:rPr sz="1350" b="1" dirty="0"/>
              <a:t>trình</a:t>
            </a:r>
            <a:r>
              <a:rPr sz="1350" b="1" spc="-30" dirty="0"/>
              <a:t> </a:t>
            </a:r>
            <a:r>
              <a:rPr sz="1350" b="1" dirty="0" err="1"/>
              <a:t>xông</a:t>
            </a:r>
            <a:r>
              <a:rPr sz="1350" b="1" spc="-34" dirty="0"/>
              <a:t> </a:t>
            </a:r>
            <a:r>
              <a:rPr sz="1350" b="1" spc="-15" dirty="0" err="1"/>
              <a:t>khói</a:t>
            </a:r>
            <a:endParaRPr lang="en-US" sz="1350" spc="-15" dirty="0"/>
          </a:p>
          <a:p>
            <a:pPr marL="140494">
              <a:spcBef>
                <a:spcPts val="75"/>
              </a:spcBef>
            </a:pPr>
            <a:r>
              <a:rPr sz="1350" b="1" dirty="0" err="1">
                <a:solidFill>
                  <a:srgbClr val="FF3300"/>
                </a:solidFill>
              </a:rPr>
              <a:t>Nguồn</a:t>
            </a:r>
            <a:r>
              <a:rPr sz="1350" b="1" dirty="0">
                <a:solidFill>
                  <a:srgbClr val="FF3300"/>
                </a:solidFill>
              </a:rPr>
              <a:t> nhiên </a:t>
            </a:r>
            <a:r>
              <a:rPr sz="1350" b="1" spc="-15" dirty="0">
                <a:solidFill>
                  <a:srgbClr val="FF3300"/>
                </a:solidFill>
              </a:rPr>
              <a:t>liệu</a:t>
            </a:r>
            <a:endParaRPr sz="1350" dirty="0"/>
          </a:p>
          <a:p>
            <a:pPr marL="9525" marR="191453">
              <a:lnSpc>
                <a:spcPct val="100800"/>
              </a:lnSpc>
              <a:spcBef>
                <a:spcPts val="1073"/>
              </a:spcBef>
            </a:pPr>
            <a:r>
              <a:rPr sz="1350" dirty="0"/>
              <a:t>Không</a:t>
            </a:r>
            <a:r>
              <a:rPr sz="1350" spc="8" dirty="0"/>
              <a:t> </a:t>
            </a:r>
            <a:r>
              <a:rPr sz="1350" dirty="0"/>
              <a:t>dùng</a:t>
            </a:r>
            <a:r>
              <a:rPr sz="1350" spc="8" dirty="0"/>
              <a:t> </a:t>
            </a:r>
            <a:r>
              <a:rPr sz="1350" dirty="0"/>
              <a:t>gỗ</a:t>
            </a:r>
            <a:r>
              <a:rPr sz="1350" spc="-45" dirty="0"/>
              <a:t> </a:t>
            </a:r>
            <a:r>
              <a:rPr sz="1350" dirty="0"/>
              <a:t>có</a:t>
            </a:r>
            <a:r>
              <a:rPr sz="1350" spc="-45" dirty="0"/>
              <a:t> </a:t>
            </a:r>
            <a:r>
              <a:rPr sz="1350" dirty="0"/>
              <a:t>nhiều</a:t>
            </a:r>
            <a:r>
              <a:rPr sz="1350" spc="56" dirty="0"/>
              <a:t> </a:t>
            </a:r>
            <a:r>
              <a:rPr sz="1350" dirty="0"/>
              <a:t>nhựa</a:t>
            </a:r>
            <a:r>
              <a:rPr sz="1350" spc="-45" dirty="0"/>
              <a:t> </a:t>
            </a:r>
            <a:r>
              <a:rPr sz="1350" dirty="0"/>
              <a:t>vì</a:t>
            </a:r>
            <a:r>
              <a:rPr sz="1350" spc="-11" dirty="0"/>
              <a:t> </a:t>
            </a:r>
            <a:r>
              <a:rPr sz="1350" dirty="0"/>
              <a:t>trong</a:t>
            </a:r>
            <a:r>
              <a:rPr sz="1350" spc="-41" dirty="0"/>
              <a:t> </a:t>
            </a:r>
            <a:r>
              <a:rPr sz="1350" dirty="0"/>
              <a:t>khói</a:t>
            </a:r>
            <a:r>
              <a:rPr sz="1350" spc="8" dirty="0"/>
              <a:t> </a:t>
            </a:r>
            <a:r>
              <a:rPr sz="1350" dirty="0"/>
              <a:t>có</a:t>
            </a:r>
            <a:r>
              <a:rPr sz="1350" spc="-45" dirty="0"/>
              <a:t> </a:t>
            </a:r>
            <a:r>
              <a:rPr sz="1350" dirty="0"/>
              <a:t>nhiều</a:t>
            </a:r>
            <a:r>
              <a:rPr sz="1350" spc="8" dirty="0"/>
              <a:t> </a:t>
            </a:r>
            <a:r>
              <a:rPr sz="1350" dirty="0"/>
              <a:t>bồ</a:t>
            </a:r>
            <a:r>
              <a:rPr sz="1350" spc="-45" dirty="0"/>
              <a:t> </a:t>
            </a:r>
            <a:r>
              <a:rPr sz="1350" dirty="0"/>
              <a:t>hóng</a:t>
            </a:r>
            <a:r>
              <a:rPr sz="1350" spc="11" dirty="0"/>
              <a:t> </a:t>
            </a:r>
            <a:r>
              <a:rPr sz="1350" dirty="0"/>
              <a:t>làm</a:t>
            </a:r>
            <a:r>
              <a:rPr sz="1350" spc="23" dirty="0"/>
              <a:t> </a:t>
            </a:r>
            <a:r>
              <a:rPr sz="1350" dirty="0"/>
              <a:t>cho</a:t>
            </a:r>
            <a:r>
              <a:rPr sz="1350" spc="-41" dirty="0"/>
              <a:t> </a:t>
            </a:r>
            <a:r>
              <a:rPr sz="1350" dirty="0"/>
              <a:t>sản</a:t>
            </a:r>
            <a:r>
              <a:rPr sz="1350" spc="-41" dirty="0"/>
              <a:t> </a:t>
            </a:r>
            <a:r>
              <a:rPr sz="1350" spc="-15" dirty="0"/>
              <a:t>phẩm </a:t>
            </a:r>
            <a:r>
              <a:rPr sz="1350" dirty="0"/>
              <a:t>cá</a:t>
            </a:r>
            <a:r>
              <a:rPr sz="1350" spc="-49" dirty="0"/>
              <a:t> </a:t>
            </a:r>
            <a:r>
              <a:rPr sz="1350" dirty="0"/>
              <a:t>màu</a:t>
            </a:r>
            <a:r>
              <a:rPr sz="1350" spc="-34" dirty="0"/>
              <a:t> </a:t>
            </a:r>
            <a:r>
              <a:rPr sz="1350" dirty="0"/>
              <a:t>sậm,</a:t>
            </a:r>
            <a:r>
              <a:rPr sz="1350" spc="-8" dirty="0"/>
              <a:t> </a:t>
            </a:r>
            <a:r>
              <a:rPr sz="1350" dirty="0"/>
              <a:t>vị</a:t>
            </a:r>
            <a:r>
              <a:rPr sz="1350" spc="-34" dirty="0"/>
              <a:t> </a:t>
            </a:r>
            <a:r>
              <a:rPr sz="1350" dirty="0"/>
              <a:t>đắng,</a:t>
            </a:r>
            <a:r>
              <a:rPr sz="1350" spc="49" dirty="0"/>
              <a:t> </a:t>
            </a:r>
            <a:r>
              <a:rPr sz="1350" dirty="0"/>
              <a:t>làm</a:t>
            </a:r>
            <a:r>
              <a:rPr sz="1350" spc="-19" dirty="0"/>
              <a:t> </a:t>
            </a:r>
            <a:r>
              <a:rPr sz="1350" dirty="0"/>
              <a:t>giảm</a:t>
            </a:r>
            <a:r>
              <a:rPr sz="1350" spc="34" dirty="0"/>
              <a:t> </a:t>
            </a:r>
            <a:r>
              <a:rPr sz="1350" dirty="0"/>
              <a:t>giá</a:t>
            </a:r>
            <a:r>
              <a:rPr sz="1350" spc="-34" dirty="0"/>
              <a:t> </a:t>
            </a:r>
            <a:r>
              <a:rPr sz="1350" dirty="0"/>
              <a:t>trị</a:t>
            </a:r>
            <a:r>
              <a:rPr sz="1350" spc="-38" dirty="0"/>
              <a:t> </a:t>
            </a:r>
            <a:r>
              <a:rPr sz="1350" dirty="0"/>
              <a:t>cảm</a:t>
            </a:r>
            <a:r>
              <a:rPr sz="1350" spc="-19" dirty="0"/>
              <a:t> </a:t>
            </a:r>
            <a:r>
              <a:rPr sz="1350" dirty="0"/>
              <a:t>quan</a:t>
            </a:r>
            <a:r>
              <a:rPr sz="1350" spc="19" dirty="0"/>
              <a:t> </a:t>
            </a:r>
            <a:r>
              <a:rPr sz="1350" dirty="0"/>
              <a:t>của</a:t>
            </a:r>
            <a:r>
              <a:rPr sz="1350" spc="-38" dirty="0"/>
              <a:t> </a:t>
            </a:r>
            <a:r>
              <a:rPr sz="1350" dirty="0"/>
              <a:t>sản</a:t>
            </a:r>
            <a:r>
              <a:rPr sz="1350" spc="19" dirty="0"/>
              <a:t> </a:t>
            </a:r>
            <a:r>
              <a:rPr sz="1350" spc="-8" dirty="0"/>
              <a:t>phẩm.</a:t>
            </a:r>
            <a:endParaRPr sz="1350" dirty="0"/>
          </a:p>
          <a:p>
            <a:pPr marL="66675">
              <a:spcBef>
                <a:spcPts val="1253"/>
              </a:spcBef>
            </a:pPr>
            <a:r>
              <a:rPr sz="1350" dirty="0"/>
              <a:t>+</a:t>
            </a:r>
            <a:r>
              <a:rPr sz="1350" spc="-41" dirty="0"/>
              <a:t> </a:t>
            </a:r>
            <a:r>
              <a:rPr sz="1350" dirty="0"/>
              <a:t>Nhiên</a:t>
            </a:r>
            <a:r>
              <a:rPr sz="1350" spc="11" dirty="0"/>
              <a:t> </a:t>
            </a:r>
            <a:r>
              <a:rPr sz="1350" dirty="0"/>
              <a:t>liệu</a:t>
            </a:r>
            <a:r>
              <a:rPr sz="1350" spc="15" dirty="0"/>
              <a:t> </a:t>
            </a:r>
            <a:r>
              <a:rPr sz="1350" dirty="0"/>
              <a:t>được</a:t>
            </a:r>
            <a:r>
              <a:rPr sz="1350" spc="-19" dirty="0"/>
              <a:t> </a:t>
            </a:r>
            <a:r>
              <a:rPr sz="1350" dirty="0"/>
              <a:t>dùng</a:t>
            </a:r>
            <a:r>
              <a:rPr sz="1350" spc="11" dirty="0"/>
              <a:t> </a:t>
            </a:r>
            <a:r>
              <a:rPr sz="1350" dirty="0"/>
              <a:t>để</a:t>
            </a:r>
            <a:r>
              <a:rPr sz="1350" spc="-38" dirty="0"/>
              <a:t> </a:t>
            </a:r>
            <a:r>
              <a:rPr sz="1350" dirty="0"/>
              <a:t>xông</a:t>
            </a:r>
            <a:r>
              <a:rPr sz="1350" spc="15" dirty="0"/>
              <a:t> </a:t>
            </a:r>
            <a:r>
              <a:rPr sz="1350" dirty="0"/>
              <a:t>khói</a:t>
            </a:r>
            <a:r>
              <a:rPr sz="1350" spc="-38" dirty="0"/>
              <a:t> </a:t>
            </a:r>
            <a:r>
              <a:rPr sz="1350" dirty="0"/>
              <a:t>là</a:t>
            </a:r>
            <a:r>
              <a:rPr sz="1350" spc="11" dirty="0"/>
              <a:t> </a:t>
            </a:r>
            <a:r>
              <a:rPr sz="1350" dirty="0"/>
              <a:t>sồi,</a:t>
            </a:r>
            <a:r>
              <a:rPr sz="1350" spc="-4" dirty="0"/>
              <a:t> </a:t>
            </a:r>
            <a:r>
              <a:rPr sz="1350" dirty="0"/>
              <a:t>mít,</a:t>
            </a:r>
            <a:r>
              <a:rPr sz="1350" spc="-94" dirty="0"/>
              <a:t> </a:t>
            </a:r>
            <a:r>
              <a:rPr sz="1350" spc="-15" dirty="0"/>
              <a:t>dẻ,…</a:t>
            </a:r>
            <a:endParaRPr sz="1350" dirty="0"/>
          </a:p>
          <a:p>
            <a:pPr marL="66675">
              <a:spcBef>
                <a:spcPts val="1084"/>
              </a:spcBef>
            </a:pPr>
            <a:r>
              <a:rPr sz="1350" dirty="0"/>
              <a:t>+</a:t>
            </a:r>
            <a:r>
              <a:rPr sz="1350" spc="-45" dirty="0"/>
              <a:t> </a:t>
            </a:r>
            <a:r>
              <a:rPr sz="1350" dirty="0"/>
              <a:t>Cần</a:t>
            </a:r>
            <a:r>
              <a:rPr sz="1350" spc="-53" dirty="0"/>
              <a:t> </a:t>
            </a:r>
            <a:r>
              <a:rPr sz="1350" dirty="0"/>
              <a:t>phải</a:t>
            </a:r>
            <a:r>
              <a:rPr sz="1350" spc="-4" dirty="0"/>
              <a:t> </a:t>
            </a:r>
            <a:r>
              <a:rPr sz="1350" dirty="0"/>
              <a:t>khống</a:t>
            </a:r>
            <a:r>
              <a:rPr sz="1350" spc="-4" dirty="0"/>
              <a:t> </a:t>
            </a:r>
            <a:r>
              <a:rPr sz="1350" dirty="0"/>
              <a:t>chế</a:t>
            </a:r>
            <a:r>
              <a:rPr sz="1350" spc="-4" dirty="0"/>
              <a:t> </a:t>
            </a:r>
            <a:r>
              <a:rPr sz="1350" dirty="0"/>
              <a:t>nhiên</a:t>
            </a:r>
            <a:r>
              <a:rPr sz="1350" spc="-4" dirty="0"/>
              <a:t> </a:t>
            </a:r>
            <a:r>
              <a:rPr sz="1350" dirty="0"/>
              <a:t>liệu trong</a:t>
            </a:r>
            <a:r>
              <a:rPr sz="1350" spc="-53" dirty="0"/>
              <a:t> </a:t>
            </a:r>
            <a:r>
              <a:rPr sz="1350" dirty="0"/>
              <a:t>điều</a:t>
            </a:r>
            <a:r>
              <a:rPr sz="1350" spc="-4" dirty="0"/>
              <a:t> </a:t>
            </a:r>
            <a:r>
              <a:rPr sz="1350" dirty="0"/>
              <a:t>kiện</a:t>
            </a:r>
            <a:r>
              <a:rPr sz="1350" spc="-4" dirty="0"/>
              <a:t> </a:t>
            </a:r>
            <a:r>
              <a:rPr sz="1350" dirty="0"/>
              <a:t>cháy</a:t>
            </a:r>
            <a:r>
              <a:rPr sz="1350" spc="-38" dirty="0"/>
              <a:t> </a:t>
            </a:r>
            <a:r>
              <a:rPr sz="1350" dirty="0"/>
              <a:t>không</a:t>
            </a:r>
            <a:r>
              <a:rPr sz="1350" spc="-4" dirty="0"/>
              <a:t> </a:t>
            </a:r>
            <a:r>
              <a:rPr sz="1350" dirty="0"/>
              <a:t>hoàn </a:t>
            </a:r>
            <a:r>
              <a:rPr sz="1350" spc="-15" dirty="0"/>
              <a:t>toàn</a:t>
            </a:r>
            <a:endParaRPr sz="1350" dirty="0"/>
          </a:p>
          <a:p>
            <a:pPr marL="69056">
              <a:spcBef>
                <a:spcPts val="633"/>
              </a:spcBef>
            </a:pPr>
            <a:r>
              <a:rPr sz="1350" dirty="0"/>
              <a:t>+</a:t>
            </a:r>
            <a:r>
              <a:rPr sz="1350" spc="-26" dirty="0"/>
              <a:t> </a:t>
            </a:r>
            <a:r>
              <a:rPr sz="1350" dirty="0"/>
              <a:t>Độ</a:t>
            </a:r>
            <a:r>
              <a:rPr sz="1350" spc="-34" dirty="0"/>
              <a:t> </a:t>
            </a:r>
            <a:r>
              <a:rPr sz="1350" dirty="0"/>
              <a:t>ẩm</a:t>
            </a:r>
            <a:r>
              <a:rPr sz="1350" spc="-11" dirty="0"/>
              <a:t> </a:t>
            </a:r>
            <a:r>
              <a:rPr sz="1350" dirty="0"/>
              <a:t>nhiên</a:t>
            </a:r>
            <a:r>
              <a:rPr sz="1350" spc="19" dirty="0"/>
              <a:t> </a:t>
            </a:r>
            <a:r>
              <a:rPr sz="1350" dirty="0"/>
              <a:t>liệu</a:t>
            </a:r>
            <a:r>
              <a:rPr sz="1350" spc="19" dirty="0"/>
              <a:t> </a:t>
            </a:r>
            <a:r>
              <a:rPr sz="1350" dirty="0"/>
              <a:t>thích</a:t>
            </a:r>
            <a:r>
              <a:rPr sz="1350" spc="-26" dirty="0"/>
              <a:t> </a:t>
            </a:r>
            <a:r>
              <a:rPr sz="1350" dirty="0"/>
              <a:t>hợp</a:t>
            </a:r>
            <a:r>
              <a:rPr sz="1350" spc="-30" dirty="0"/>
              <a:t> </a:t>
            </a:r>
            <a:r>
              <a:rPr sz="1350" dirty="0"/>
              <a:t>khoảng</a:t>
            </a:r>
            <a:r>
              <a:rPr sz="1350" spc="23" dirty="0"/>
              <a:t> </a:t>
            </a:r>
            <a:r>
              <a:rPr sz="1350" dirty="0"/>
              <a:t>25</a:t>
            </a:r>
            <a:r>
              <a:rPr sz="1350" spc="19" dirty="0"/>
              <a:t> </a:t>
            </a:r>
            <a:r>
              <a:rPr sz="1350" dirty="0"/>
              <a:t>–</a:t>
            </a:r>
            <a:r>
              <a:rPr sz="1350" spc="-30" dirty="0"/>
              <a:t> </a:t>
            </a:r>
            <a:r>
              <a:rPr sz="1350" spc="-15" dirty="0"/>
              <a:t>30%.</a:t>
            </a:r>
            <a:endParaRPr sz="1350" dirty="0"/>
          </a:p>
        </p:txBody>
      </p:sp>
      <p:sp>
        <p:nvSpPr>
          <p:cNvPr id="16" name="object 3">
            <a:extLst>
              <a:ext uri="{FF2B5EF4-FFF2-40B4-BE49-F238E27FC236}">
                <a16:creationId xmlns:a16="http://schemas.microsoft.com/office/drawing/2014/main" id="{63F0DB9B-F6E1-406C-B4F2-5E30F6FFF1E5}"/>
              </a:ext>
            </a:extLst>
          </p:cNvPr>
          <p:cNvSpPr txBox="1">
            <a:spLocks/>
          </p:cNvSpPr>
          <p:nvPr/>
        </p:nvSpPr>
        <p:spPr>
          <a:xfrm>
            <a:off x="694811" y="671412"/>
            <a:ext cx="8123802" cy="328776"/>
          </a:xfrm>
          <a:prstGeom prst="rect">
            <a:avLst/>
          </a:prstGeom>
        </p:spPr>
        <p:txBody>
          <a:bodyPr spcFirstLastPara="1" vert="horz" wrap="square" lIns="0" tIns="8096"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9525">
              <a:spcBef>
                <a:spcPts val="94"/>
              </a:spcBef>
            </a:pPr>
            <a:r>
              <a:rPr lang="en-US" sz="2000" b="1" dirty="0" err="1">
                <a:solidFill>
                  <a:schemeClr val="bg2">
                    <a:lumMod val="25000"/>
                  </a:schemeClr>
                </a:solidFill>
                <a:latin typeface="Arial" panose="020B0604020202020204" pitchFamily="34" charset="0"/>
              </a:rPr>
              <a:t>Kỹ</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thuật</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nhiệt</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độ</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cao</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trong</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chế</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biến</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và</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bảo</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quản</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thủy</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sản</a:t>
            </a:r>
            <a:endParaRPr lang="en-US" sz="2000" b="1" dirty="0">
              <a:solidFill>
                <a:schemeClr val="bg2">
                  <a:lumMod val="25000"/>
                </a:schemeClr>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idx="4294967295"/>
          </p:nvPr>
        </p:nvSpPr>
        <p:spPr>
          <a:xfrm>
            <a:off x="280406" y="797583"/>
            <a:ext cx="6562725" cy="317500"/>
          </a:xfrm>
          <a:prstGeom prst="rect">
            <a:avLst/>
          </a:prstGeom>
        </p:spPr>
        <p:txBody>
          <a:bodyPr>
            <a:noAutofit/>
          </a:bodyPr>
          <a:lstStyle/>
          <a:p>
            <a:pPr algn="ctr"/>
            <a:r>
              <a:rPr lang="en-US" sz="2400" b="1" dirty="0">
                <a:solidFill>
                  <a:schemeClr val="bg2">
                    <a:lumMod val="25000"/>
                  </a:schemeClr>
                </a:solidFill>
                <a:latin typeface="Arial" panose="020B0604020202020204" pitchFamily="34" charset="0"/>
                <a:cs typeface="Arial" panose="020B0604020202020204" pitchFamily="34" charset="0"/>
              </a:rPr>
              <a:t>NỘI DUNG</a:t>
            </a:r>
          </a:p>
        </p:txBody>
      </p:sp>
      <p:sp>
        <p:nvSpPr>
          <p:cNvPr id="4" name="Slide Number Placeholder 3"/>
          <p:cNvSpPr>
            <a:spLocks noGrp="1"/>
          </p:cNvSpPr>
          <p:nvPr>
            <p:ph type="sldNum" sz="quarter" idx="4294967295"/>
          </p:nvPr>
        </p:nvSpPr>
        <p:spPr>
          <a:xfrm>
            <a:off x="8482013" y="4878388"/>
            <a:ext cx="661987" cy="276225"/>
          </a:xfrm>
          <a:prstGeom prst="rect">
            <a:avLst/>
          </a:prstGeom>
        </p:spPr>
        <p:txBody>
          <a:bodyPr/>
          <a:lstStyle/>
          <a:p>
            <a:pPr>
              <a:defRPr/>
            </a:pPr>
            <a:fld id="{978493C8-DD40-4D6A-BC28-973BD1A7F2BB}" type="slidenum">
              <a:rPr lang="en-US" smtClean="0"/>
              <a:pPr>
                <a:defRPr/>
              </a:pPr>
              <a:t>2</a:t>
            </a:fld>
            <a:endParaRPr lang="en-US" dirty="0"/>
          </a:p>
        </p:txBody>
      </p:sp>
      <p:sp>
        <p:nvSpPr>
          <p:cNvPr id="7" name="Content Placeholder 5">
            <a:extLst>
              <a:ext uri="{FF2B5EF4-FFF2-40B4-BE49-F238E27FC236}">
                <a16:creationId xmlns:a16="http://schemas.microsoft.com/office/drawing/2014/main" id="{145D6486-4F52-46B0-990D-7D9D4A04CE5C}"/>
              </a:ext>
            </a:extLst>
          </p:cNvPr>
          <p:cNvSpPr txBox="1">
            <a:spLocks/>
          </p:cNvSpPr>
          <p:nvPr/>
        </p:nvSpPr>
        <p:spPr>
          <a:xfrm>
            <a:off x="1290660" y="1367690"/>
            <a:ext cx="6853954" cy="1985110"/>
          </a:xfrm>
          <a:prstGeom prst="rect">
            <a:avLst/>
          </a:prstGeom>
        </p:spPr>
        <p:txBody>
          <a:bodyPr anchor="b"/>
          <a:lstStyle>
            <a:lvl1pPr marL="0" indent="0" algn="l" rtl="0" eaLnBrk="0" fontAlgn="base" hangingPunct="0">
              <a:spcBef>
                <a:spcPct val="20000"/>
              </a:spcBef>
              <a:spcAft>
                <a:spcPct val="0"/>
              </a:spcAft>
              <a:buClr>
                <a:srgbClr val="F7931E"/>
              </a:buClr>
              <a:buFont typeface="Wingdings" pitchFamily="2" charset="2"/>
              <a:buNone/>
              <a:defRPr sz="2000">
                <a:solidFill>
                  <a:schemeClr val="bg1">
                    <a:lumMod val="95000"/>
                  </a:schemeClr>
                </a:solidFill>
                <a:latin typeface="Arial" pitchFamily="34" charset="0"/>
                <a:ea typeface="+mn-ea"/>
                <a:cs typeface="Arial" pitchFamily="34" charset="0"/>
              </a:defRPr>
            </a:lvl1pPr>
            <a:lvl2pPr marL="457200" indent="0" algn="l" rtl="0" eaLnBrk="0" fontAlgn="base" hangingPunct="0">
              <a:spcBef>
                <a:spcPct val="20000"/>
              </a:spcBef>
              <a:spcAft>
                <a:spcPct val="0"/>
              </a:spcAft>
              <a:buClr>
                <a:srgbClr val="F7931E"/>
              </a:buClr>
              <a:buFont typeface="Wingdings" pitchFamily="2" charset="2"/>
              <a:buNone/>
              <a:defRPr sz="1800">
                <a:solidFill>
                  <a:srgbClr val="333333"/>
                </a:solidFill>
                <a:latin typeface="+mn-lt"/>
              </a:defRPr>
            </a:lvl2pPr>
            <a:lvl3pPr marL="914400" indent="0" algn="l" rtl="0" eaLnBrk="0" fontAlgn="base" hangingPunct="0">
              <a:spcBef>
                <a:spcPct val="20000"/>
              </a:spcBef>
              <a:spcAft>
                <a:spcPct val="0"/>
              </a:spcAft>
              <a:buClr>
                <a:srgbClr val="F7931E"/>
              </a:buClr>
              <a:buFont typeface="Wingdings" pitchFamily="2" charset="2"/>
              <a:buNone/>
              <a:defRPr sz="1600">
                <a:solidFill>
                  <a:srgbClr val="333333"/>
                </a:solidFill>
                <a:latin typeface="+mn-lt"/>
              </a:defRPr>
            </a:lvl3pPr>
            <a:lvl4pPr marL="1371600" indent="0" algn="l" rtl="0" eaLnBrk="0" fontAlgn="base" hangingPunct="0">
              <a:spcBef>
                <a:spcPct val="20000"/>
              </a:spcBef>
              <a:spcAft>
                <a:spcPct val="0"/>
              </a:spcAft>
              <a:buClr>
                <a:srgbClr val="F7931E"/>
              </a:buClr>
              <a:buFont typeface="Wingdings" pitchFamily="2" charset="2"/>
              <a:buNone/>
              <a:defRPr sz="1400">
                <a:solidFill>
                  <a:srgbClr val="333333"/>
                </a:solidFill>
                <a:latin typeface="+mn-lt"/>
              </a:defRPr>
            </a:lvl4pPr>
            <a:lvl5pPr marL="1828800" indent="0" algn="l" rtl="0" eaLnBrk="0" fontAlgn="base" hangingPunct="0">
              <a:spcBef>
                <a:spcPct val="20000"/>
              </a:spcBef>
              <a:spcAft>
                <a:spcPct val="0"/>
              </a:spcAft>
              <a:buClr>
                <a:srgbClr val="F7931E"/>
              </a:buClr>
              <a:buFont typeface="Wingdings" pitchFamily="2" charset="2"/>
              <a:buNone/>
              <a:defRPr sz="1400">
                <a:solidFill>
                  <a:srgbClr val="333333"/>
                </a:solidFill>
                <a:latin typeface="+mn-lt"/>
              </a:defRPr>
            </a:lvl5pPr>
            <a:lvl6pPr marL="2286000" indent="0" algn="l" rtl="0" fontAlgn="base">
              <a:spcBef>
                <a:spcPct val="20000"/>
              </a:spcBef>
              <a:spcAft>
                <a:spcPct val="0"/>
              </a:spcAft>
              <a:buClr>
                <a:srgbClr val="F7931E"/>
              </a:buClr>
              <a:buFont typeface="Wingdings" pitchFamily="2" charset="2"/>
              <a:buNone/>
              <a:defRPr sz="1400">
                <a:solidFill>
                  <a:srgbClr val="333333"/>
                </a:solidFill>
                <a:latin typeface="+mn-lt"/>
              </a:defRPr>
            </a:lvl6pPr>
            <a:lvl7pPr marL="2743200" indent="0" algn="l" rtl="0" fontAlgn="base">
              <a:spcBef>
                <a:spcPct val="20000"/>
              </a:spcBef>
              <a:spcAft>
                <a:spcPct val="0"/>
              </a:spcAft>
              <a:buClr>
                <a:srgbClr val="F7931E"/>
              </a:buClr>
              <a:buFont typeface="Wingdings" pitchFamily="2" charset="2"/>
              <a:buNone/>
              <a:defRPr sz="1400">
                <a:solidFill>
                  <a:srgbClr val="333333"/>
                </a:solidFill>
                <a:latin typeface="+mn-lt"/>
              </a:defRPr>
            </a:lvl7pPr>
            <a:lvl8pPr marL="3200400" indent="0" algn="l" rtl="0" fontAlgn="base">
              <a:spcBef>
                <a:spcPct val="20000"/>
              </a:spcBef>
              <a:spcAft>
                <a:spcPct val="0"/>
              </a:spcAft>
              <a:buClr>
                <a:srgbClr val="F7931E"/>
              </a:buClr>
              <a:buFont typeface="Wingdings" pitchFamily="2" charset="2"/>
              <a:buNone/>
              <a:defRPr sz="1400">
                <a:solidFill>
                  <a:srgbClr val="333333"/>
                </a:solidFill>
                <a:latin typeface="+mn-lt"/>
              </a:defRPr>
            </a:lvl8pPr>
            <a:lvl9pPr marL="3657600" indent="0" algn="l" rtl="0" fontAlgn="base">
              <a:spcBef>
                <a:spcPct val="20000"/>
              </a:spcBef>
              <a:spcAft>
                <a:spcPct val="0"/>
              </a:spcAft>
              <a:buClr>
                <a:srgbClr val="F7931E"/>
              </a:buClr>
              <a:buFont typeface="Wingdings" pitchFamily="2" charset="2"/>
              <a:buNone/>
              <a:defRPr sz="1400">
                <a:solidFill>
                  <a:srgbClr val="333333"/>
                </a:solidFill>
                <a:latin typeface="+mn-lt"/>
              </a:defRPr>
            </a:lvl9pPr>
          </a:lstStyle>
          <a:p>
            <a:pPr marL="352425" indent="-342900">
              <a:spcBef>
                <a:spcPts val="600"/>
              </a:spcBef>
              <a:spcAft>
                <a:spcPts val="600"/>
              </a:spcAft>
              <a:buFont typeface="+mj-lt"/>
              <a:buAutoNum type="arabicPeriod"/>
            </a:pPr>
            <a:r>
              <a:rPr lang="en-US" sz="1600" dirty="0">
                <a:solidFill>
                  <a:srgbClr val="000066"/>
                </a:solidFill>
              </a:rPr>
              <a:t>Thành phần hóa học của thủy sản </a:t>
            </a:r>
          </a:p>
          <a:p>
            <a:pPr marL="352425" indent="-342900">
              <a:spcBef>
                <a:spcPts val="600"/>
              </a:spcBef>
              <a:spcAft>
                <a:spcPts val="600"/>
              </a:spcAft>
              <a:buFont typeface="+mj-lt"/>
              <a:buAutoNum type="arabicPeriod"/>
            </a:pPr>
            <a:r>
              <a:rPr lang="en-US" sz="1600" dirty="0">
                <a:solidFill>
                  <a:srgbClr val="000066"/>
                </a:solidFill>
              </a:rPr>
              <a:t>Biến</a:t>
            </a:r>
            <a:r>
              <a:rPr lang="en-US" sz="1600" spc="-41" dirty="0">
                <a:solidFill>
                  <a:srgbClr val="000066"/>
                </a:solidFill>
              </a:rPr>
              <a:t> </a:t>
            </a:r>
            <a:r>
              <a:rPr lang="en-US" sz="1600" dirty="0">
                <a:solidFill>
                  <a:srgbClr val="000066"/>
                </a:solidFill>
              </a:rPr>
              <a:t>đổi</a:t>
            </a:r>
            <a:r>
              <a:rPr lang="en-US" sz="1600" spc="26" dirty="0">
                <a:solidFill>
                  <a:srgbClr val="000066"/>
                </a:solidFill>
              </a:rPr>
              <a:t> của </a:t>
            </a:r>
            <a:r>
              <a:rPr lang="en-US" sz="1600" dirty="0">
                <a:solidFill>
                  <a:srgbClr val="000066"/>
                </a:solidFill>
              </a:rPr>
              <a:t>thủy</a:t>
            </a:r>
            <a:r>
              <a:rPr lang="en-US" sz="1600" spc="-26" dirty="0">
                <a:solidFill>
                  <a:srgbClr val="000066"/>
                </a:solidFill>
              </a:rPr>
              <a:t> </a:t>
            </a:r>
            <a:r>
              <a:rPr lang="en-US" sz="1600" dirty="0">
                <a:solidFill>
                  <a:srgbClr val="000066"/>
                </a:solidFill>
              </a:rPr>
              <a:t>sản</a:t>
            </a:r>
            <a:r>
              <a:rPr lang="en-US" sz="1600" spc="11" dirty="0">
                <a:solidFill>
                  <a:srgbClr val="000066"/>
                </a:solidFill>
              </a:rPr>
              <a:t> </a:t>
            </a:r>
            <a:r>
              <a:rPr lang="en-US" sz="1600" dirty="0">
                <a:solidFill>
                  <a:srgbClr val="000066"/>
                </a:solidFill>
              </a:rPr>
              <a:t>sau</a:t>
            </a:r>
            <a:r>
              <a:rPr lang="en-US" sz="1600" spc="-41" dirty="0">
                <a:solidFill>
                  <a:srgbClr val="000066"/>
                </a:solidFill>
              </a:rPr>
              <a:t> </a:t>
            </a:r>
            <a:r>
              <a:rPr lang="en-US" sz="1600" dirty="0">
                <a:solidFill>
                  <a:srgbClr val="000066"/>
                </a:solidFill>
              </a:rPr>
              <a:t>khi</a:t>
            </a:r>
            <a:r>
              <a:rPr lang="en-US" sz="1600" spc="-26" dirty="0">
                <a:solidFill>
                  <a:srgbClr val="000066"/>
                </a:solidFill>
              </a:rPr>
              <a:t> </a:t>
            </a:r>
            <a:r>
              <a:rPr lang="en-US" sz="1600" spc="-15" dirty="0">
                <a:solidFill>
                  <a:srgbClr val="000066"/>
                </a:solidFill>
              </a:rPr>
              <a:t>chết</a:t>
            </a:r>
          </a:p>
          <a:p>
            <a:pPr marL="352425" indent="-342900">
              <a:spcBef>
                <a:spcPts val="600"/>
              </a:spcBef>
              <a:spcAft>
                <a:spcPts val="600"/>
              </a:spcAft>
              <a:buFont typeface="+mj-lt"/>
              <a:buAutoNum type="arabicPeriod"/>
            </a:pPr>
            <a:r>
              <a:rPr lang="en-US" sz="1600" dirty="0">
                <a:solidFill>
                  <a:srgbClr val="000066"/>
                </a:solidFill>
              </a:rPr>
              <a:t>Kỹ thuật lạnh đông thuỷ sản</a:t>
            </a:r>
          </a:p>
          <a:p>
            <a:pPr marL="352425" indent="-342900">
              <a:spcBef>
                <a:spcPts val="600"/>
              </a:spcBef>
              <a:spcAft>
                <a:spcPts val="600"/>
              </a:spcAft>
              <a:buFont typeface="+mj-lt"/>
              <a:buAutoNum type="arabicPeriod"/>
            </a:pPr>
            <a:r>
              <a:rPr lang="en-US" sz="1600" dirty="0">
                <a:solidFill>
                  <a:srgbClr val="000066"/>
                </a:solidFill>
              </a:rPr>
              <a:t>Kỹ thuật áp suất cao (HPP) trong chế biến và bảo quản thủy sản</a:t>
            </a:r>
          </a:p>
          <a:p>
            <a:pPr marL="352425" indent="-342900">
              <a:spcBef>
                <a:spcPts val="600"/>
              </a:spcBef>
              <a:spcAft>
                <a:spcPts val="600"/>
              </a:spcAft>
              <a:buFont typeface="+mj-lt"/>
              <a:buAutoNum type="arabicPeriod"/>
            </a:pPr>
            <a:r>
              <a:rPr lang="en-US" sz="1600" dirty="0">
                <a:solidFill>
                  <a:srgbClr val="000066"/>
                </a:solidFill>
              </a:rPr>
              <a:t>Kỹ thuật nhiệt độ cao trong chế biến và bảo quản thủy sản</a:t>
            </a:r>
          </a:p>
        </p:txBody>
      </p:sp>
    </p:spTree>
    <p:extLst>
      <p:ext uri="{BB962C8B-B14F-4D97-AF65-F5344CB8AC3E}">
        <p14:creationId xmlns:p14="http://schemas.microsoft.com/office/powerpoint/2010/main" val="20051330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object 4"/>
          <p:cNvGrpSpPr/>
          <p:nvPr/>
        </p:nvGrpSpPr>
        <p:grpSpPr>
          <a:xfrm>
            <a:off x="1240058" y="3182348"/>
            <a:ext cx="485775" cy="142875"/>
            <a:chOff x="742950" y="3790950"/>
            <a:chExt cx="647700" cy="190500"/>
          </a:xfrm>
        </p:grpSpPr>
        <p:pic>
          <p:nvPicPr>
            <p:cNvPr id="5" name="object 5"/>
            <p:cNvPicPr/>
            <p:nvPr/>
          </p:nvPicPr>
          <p:blipFill>
            <a:blip r:embed="rId2" cstate="print"/>
            <a:stretch>
              <a:fillRect/>
            </a:stretch>
          </p:blipFill>
          <p:spPr>
            <a:xfrm>
              <a:off x="742950" y="3790950"/>
              <a:ext cx="647700" cy="190500"/>
            </a:xfrm>
            <a:prstGeom prst="rect">
              <a:avLst/>
            </a:prstGeom>
          </p:spPr>
        </p:pic>
        <p:sp>
          <p:nvSpPr>
            <p:cNvPr id="6" name="object 6"/>
            <p:cNvSpPr/>
            <p:nvPr/>
          </p:nvSpPr>
          <p:spPr>
            <a:xfrm>
              <a:off x="762000" y="3848100"/>
              <a:ext cx="533400" cy="76200"/>
            </a:xfrm>
            <a:custGeom>
              <a:avLst/>
              <a:gdLst/>
              <a:ahLst/>
              <a:cxnLst/>
              <a:rect l="l" t="t" r="r" b="b"/>
              <a:pathLst>
                <a:path w="533400" h="76200">
                  <a:moveTo>
                    <a:pt x="457200" y="0"/>
                  </a:moveTo>
                  <a:lnTo>
                    <a:pt x="457200" y="76200"/>
                  </a:lnTo>
                  <a:lnTo>
                    <a:pt x="520700" y="44450"/>
                  </a:lnTo>
                  <a:lnTo>
                    <a:pt x="469900" y="44450"/>
                  </a:lnTo>
                  <a:lnTo>
                    <a:pt x="469900" y="31750"/>
                  </a:lnTo>
                  <a:lnTo>
                    <a:pt x="520700" y="31750"/>
                  </a:lnTo>
                  <a:lnTo>
                    <a:pt x="457200" y="0"/>
                  </a:lnTo>
                  <a:close/>
                </a:path>
                <a:path w="533400" h="76200">
                  <a:moveTo>
                    <a:pt x="457200" y="31750"/>
                  </a:moveTo>
                  <a:lnTo>
                    <a:pt x="0" y="31750"/>
                  </a:lnTo>
                  <a:lnTo>
                    <a:pt x="0" y="44450"/>
                  </a:lnTo>
                  <a:lnTo>
                    <a:pt x="457200" y="44450"/>
                  </a:lnTo>
                  <a:lnTo>
                    <a:pt x="457200" y="31750"/>
                  </a:lnTo>
                  <a:close/>
                </a:path>
                <a:path w="533400" h="76200">
                  <a:moveTo>
                    <a:pt x="520700" y="31750"/>
                  </a:moveTo>
                  <a:lnTo>
                    <a:pt x="469900" y="31750"/>
                  </a:lnTo>
                  <a:lnTo>
                    <a:pt x="469900" y="44450"/>
                  </a:lnTo>
                  <a:lnTo>
                    <a:pt x="520700" y="44450"/>
                  </a:lnTo>
                  <a:lnTo>
                    <a:pt x="533400" y="38100"/>
                  </a:lnTo>
                  <a:lnTo>
                    <a:pt x="520700" y="31750"/>
                  </a:lnTo>
                  <a:close/>
                </a:path>
              </a:pathLst>
            </a:custGeom>
            <a:solidFill>
              <a:srgbClr val="000000"/>
            </a:solidFill>
          </p:spPr>
          <p:txBody>
            <a:bodyPr wrap="square" lIns="0" tIns="0" rIns="0" bIns="0" rtlCol="0"/>
            <a:lstStyle/>
            <a:p>
              <a:endParaRPr sz="1050"/>
            </a:p>
          </p:txBody>
        </p:sp>
      </p:grpSp>
      <p:sp>
        <p:nvSpPr>
          <p:cNvPr id="7" name="object 7"/>
          <p:cNvSpPr txBox="1"/>
          <p:nvPr/>
        </p:nvSpPr>
        <p:spPr>
          <a:xfrm>
            <a:off x="984919" y="1187778"/>
            <a:ext cx="5956459" cy="2305599"/>
          </a:xfrm>
          <a:prstGeom prst="rect">
            <a:avLst/>
          </a:prstGeom>
        </p:spPr>
        <p:txBody>
          <a:bodyPr vert="horz" wrap="square" lIns="0" tIns="112871" rIns="0" bIns="0" rtlCol="0">
            <a:spAutoFit/>
          </a:bodyPr>
          <a:lstStyle/>
          <a:p>
            <a:pPr marL="164306">
              <a:spcBef>
                <a:spcPts val="814"/>
              </a:spcBef>
            </a:pPr>
            <a:r>
              <a:rPr sz="1350" b="1" dirty="0"/>
              <a:t>Các</a:t>
            </a:r>
            <a:r>
              <a:rPr sz="1350" b="1" spc="49" dirty="0"/>
              <a:t> </a:t>
            </a:r>
            <a:r>
              <a:rPr sz="1350" b="1" dirty="0"/>
              <a:t>yếu</a:t>
            </a:r>
            <a:r>
              <a:rPr sz="1350" b="1" spc="34" dirty="0"/>
              <a:t> </a:t>
            </a:r>
            <a:r>
              <a:rPr sz="1350" b="1" dirty="0"/>
              <a:t>tố</a:t>
            </a:r>
            <a:r>
              <a:rPr sz="1350" b="1" spc="-19" dirty="0"/>
              <a:t> </a:t>
            </a:r>
            <a:r>
              <a:rPr sz="1350" b="1" dirty="0" err="1"/>
              <a:t>ảnh</a:t>
            </a:r>
            <a:r>
              <a:rPr sz="1350" b="1" spc="-23" dirty="0"/>
              <a:t> </a:t>
            </a:r>
            <a:r>
              <a:rPr sz="1350" b="1" dirty="0"/>
              <a:t>h</a:t>
            </a:r>
            <a:r>
              <a:rPr lang="vi-VN" sz="1350" b="1" dirty="0"/>
              <a:t>ư</a:t>
            </a:r>
            <a:r>
              <a:rPr sz="1350" b="1" dirty="0" err="1"/>
              <a:t>ởng</a:t>
            </a:r>
            <a:r>
              <a:rPr sz="1350" b="1" spc="-23" dirty="0"/>
              <a:t> </a:t>
            </a:r>
            <a:r>
              <a:rPr sz="1350" b="1" dirty="0"/>
              <a:t>đến</a:t>
            </a:r>
            <a:r>
              <a:rPr sz="1350" b="1" spc="34" dirty="0"/>
              <a:t> </a:t>
            </a:r>
            <a:r>
              <a:rPr sz="1350" b="1" dirty="0"/>
              <a:t>quá</a:t>
            </a:r>
            <a:r>
              <a:rPr sz="1350" b="1" spc="-56" dirty="0"/>
              <a:t> </a:t>
            </a:r>
            <a:r>
              <a:rPr sz="1350" b="1" dirty="0"/>
              <a:t>trình</a:t>
            </a:r>
            <a:r>
              <a:rPr sz="1350" b="1" spc="-23" dirty="0"/>
              <a:t> </a:t>
            </a:r>
            <a:r>
              <a:rPr sz="1350" b="1" dirty="0"/>
              <a:t>xông</a:t>
            </a:r>
            <a:r>
              <a:rPr sz="1350" b="1" spc="-23" dirty="0"/>
              <a:t> </a:t>
            </a:r>
            <a:r>
              <a:rPr sz="1350" b="1" spc="-15" dirty="0"/>
              <a:t>khói</a:t>
            </a:r>
            <a:endParaRPr sz="1350" dirty="0"/>
          </a:p>
          <a:p>
            <a:pPr marL="133350">
              <a:spcBef>
                <a:spcPts val="1084"/>
              </a:spcBef>
            </a:pPr>
            <a:r>
              <a:rPr sz="1350" b="1" dirty="0">
                <a:solidFill>
                  <a:srgbClr val="FF3300"/>
                </a:solidFill>
              </a:rPr>
              <a:t>Thành</a:t>
            </a:r>
            <a:r>
              <a:rPr sz="1350" b="1" spc="-8" dirty="0">
                <a:solidFill>
                  <a:srgbClr val="FF3300"/>
                </a:solidFill>
              </a:rPr>
              <a:t> </a:t>
            </a:r>
            <a:r>
              <a:rPr sz="1350" b="1" dirty="0">
                <a:solidFill>
                  <a:srgbClr val="FF3300"/>
                </a:solidFill>
              </a:rPr>
              <a:t>phần</a:t>
            </a:r>
            <a:r>
              <a:rPr sz="1350" b="1" spc="-8" dirty="0">
                <a:solidFill>
                  <a:srgbClr val="FF3300"/>
                </a:solidFill>
              </a:rPr>
              <a:t> </a:t>
            </a:r>
            <a:r>
              <a:rPr sz="1350" b="1" spc="-15" dirty="0">
                <a:solidFill>
                  <a:srgbClr val="FF3300"/>
                </a:solidFill>
              </a:rPr>
              <a:t>khói</a:t>
            </a:r>
            <a:endParaRPr sz="1350" dirty="0"/>
          </a:p>
          <a:p>
            <a:pPr marL="125730" indent="-106680">
              <a:spcBef>
                <a:spcPts val="716"/>
              </a:spcBef>
              <a:buChar char="-"/>
              <a:tabLst>
                <a:tab pos="125730" algn="l"/>
              </a:tabLst>
            </a:pPr>
            <a:r>
              <a:rPr sz="1350" dirty="0"/>
              <a:t>Ảnh</a:t>
            </a:r>
            <a:r>
              <a:rPr sz="1350" spc="-49" dirty="0"/>
              <a:t> </a:t>
            </a:r>
            <a:r>
              <a:rPr sz="1350" dirty="0"/>
              <a:t>hưởng</a:t>
            </a:r>
            <a:r>
              <a:rPr sz="1350" spc="-41" dirty="0"/>
              <a:t> </a:t>
            </a:r>
            <a:r>
              <a:rPr sz="1350" dirty="0"/>
              <a:t>đến</a:t>
            </a:r>
            <a:r>
              <a:rPr sz="1350" spc="8" dirty="0"/>
              <a:t> </a:t>
            </a:r>
            <a:r>
              <a:rPr sz="1350" dirty="0"/>
              <a:t>chất</a:t>
            </a:r>
            <a:r>
              <a:rPr sz="1350" spc="-8" dirty="0"/>
              <a:t> </a:t>
            </a:r>
            <a:r>
              <a:rPr sz="1350" dirty="0"/>
              <a:t>lượng</a:t>
            </a:r>
            <a:r>
              <a:rPr sz="1350" spc="-41" dirty="0"/>
              <a:t> </a:t>
            </a:r>
            <a:r>
              <a:rPr sz="1350" dirty="0"/>
              <a:t>+</a:t>
            </a:r>
            <a:r>
              <a:rPr sz="1350" spc="-26" dirty="0"/>
              <a:t> </a:t>
            </a:r>
            <a:r>
              <a:rPr sz="1350" dirty="0"/>
              <a:t>khả</a:t>
            </a:r>
            <a:r>
              <a:rPr sz="1350" spc="-41" dirty="0"/>
              <a:t> </a:t>
            </a:r>
            <a:r>
              <a:rPr sz="1350" dirty="0"/>
              <a:t>năng</a:t>
            </a:r>
            <a:r>
              <a:rPr sz="1350" spc="11" dirty="0"/>
              <a:t> </a:t>
            </a:r>
            <a:r>
              <a:rPr sz="1350" dirty="0"/>
              <a:t>bảo</a:t>
            </a:r>
            <a:r>
              <a:rPr sz="1350" spc="11" dirty="0"/>
              <a:t> </a:t>
            </a:r>
            <a:r>
              <a:rPr sz="1350" dirty="0"/>
              <a:t>quản</a:t>
            </a:r>
            <a:r>
              <a:rPr sz="1350" spc="8" dirty="0"/>
              <a:t> </a:t>
            </a:r>
            <a:r>
              <a:rPr sz="1350" dirty="0"/>
              <a:t>sản</a:t>
            </a:r>
            <a:r>
              <a:rPr sz="1350" spc="-38" dirty="0"/>
              <a:t> </a:t>
            </a:r>
            <a:r>
              <a:rPr sz="1350" spc="-15" dirty="0"/>
              <a:t>phẩm</a:t>
            </a:r>
            <a:endParaRPr sz="1350" dirty="0"/>
          </a:p>
          <a:p>
            <a:pPr marL="140018" indent="-120968">
              <a:spcBef>
                <a:spcPts val="1001"/>
              </a:spcBef>
              <a:buChar char="-"/>
              <a:tabLst>
                <a:tab pos="140018" algn="l"/>
              </a:tabLst>
            </a:pPr>
            <a:r>
              <a:rPr sz="1350" dirty="0"/>
              <a:t>Có</a:t>
            </a:r>
            <a:r>
              <a:rPr sz="1350" spc="90" dirty="0"/>
              <a:t> </a:t>
            </a:r>
            <a:r>
              <a:rPr sz="1350" dirty="0"/>
              <a:t>khoảng</a:t>
            </a:r>
            <a:r>
              <a:rPr sz="1350" spc="153" dirty="0"/>
              <a:t> </a:t>
            </a:r>
            <a:r>
              <a:rPr sz="1350" dirty="0"/>
              <a:t>300</a:t>
            </a:r>
            <a:r>
              <a:rPr sz="1350" spc="153" dirty="0"/>
              <a:t> </a:t>
            </a:r>
            <a:r>
              <a:rPr sz="1350" dirty="0"/>
              <a:t>hợp</a:t>
            </a:r>
            <a:r>
              <a:rPr sz="1350" spc="98" dirty="0"/>
              <a:t> </a:t>
            </a:r>
            <a:r>
              <a:rPr sz="1350" dirty="0"/>
              <a:t>chất</a:t>
            </a:r>
            <a:r>
              <a:rPr sz="1350" spc="139" dirty="0"/>
              <a:t> </a:t>
            </a:r>
            <a:r>
              <a:rPr sz="1350" dirty="0"/>
              <a:t>trong</a:t>
            </a:r>
            <a:r>
              <a:rPr sz="1350" spc="101" dirty="0"/>
              <a:t> </a:t>
            </a:r>
            <a:r>
              <a:rPr sz="1350" dirty="0"/>
              <a:t>thành</a:t>
            </a:r>
            <a:r>
              <a:rPr sz="1350" spc="101" dirty="0"/>
              <a:t> </a:t>
            </a:r>
            <a:r>
              <a:rPr sz="1350" dirty="0"/>
              <a:t>phần</a:t>
            </a:r>
            <a:r>
              <a:rPr sz="1350" spc="98" dirty="0"/>
              <a:t> </a:t>
            </a:r>
            <a:r>
              <a:rPr sz="1350" dirty="0"/>
              <a:t>của</a:t>
            </a:r>
            <a:r>
              <a:rPr sz="1350" spc="101" dirty="0"/>
              <a:t> </a:t>
            </a:r>
            <a:r>
              <a:rPr sz="1350" dirty="0"/>
              <a:t>khói:</a:t>
            </a:r>
            <a:r>
              <a:rPr sz="1350" spc="131" dirty="0"/>
              <a:t> </a:t>
            </a:r>
            <a:r>
              <a:rPr sz="1350" dirty="0"/>
              <a:t>phenol,</a:t>
            </a:r>
            <a:r>
              <a:rPr sz="1350" spc="139" dirty="0"/>
              <a:t> </a:t>
            </a:r>
            <a:r>
              <a:rPr sz="1350" dirty="0"/>
              <a:t>acid</a:t>
            </a:r>
            <a:r>
              <a:rPr sz="1350" spc="98" dirty="0"/>
              <a:t> </a:t>
            </a:r>
            <a:r>
              <a:rPr sz="1350" dirty="0"/>
              <a:t>hữu</a:t>
            </a:r>
            <a:r>
              <a:rPr sz="1350" spc="98" dirty="0"/>
              <a:t> </a:t>
            </a:r>
            <a:r>
              <a:rPr sz="1350" spc="-19" dirty="0"/>
              <a:t>cơ,</a:t>
            </a:r>
            <a:endParaRPr sz="1350" dirty="0"/>
          </a:p>
          <a:p>
            <a:pPr marL="19050">
              <a:spcBef>
                <a:spcPts val="15"/>
              </a:spcBef>
            </a:pPr>
            <a:r>
              <a:rPr sz="1350" dirty="0"/>
              <a:t>carbonyl,</a:t>
            </a:r>
            <a:r>
              <a:rPr sz="1350" spc="49" dirty="0"/>
              <a:t> </a:t>
            </a:r>
            <a:r>
              <a:rPr sz="1350" dirty="0"/>
              <a:t>hydro</a:t>
            </a:r>
            <a:r>
              <a:rPr sz="1350" spc="23" dirty="0"/>
              <a:t> </a:t>
            </a:r>
            <a:r>
              <a:rPr sz="1350" dirty="0"/>
              <a:t>carbon</a:t>
            </a:r>
            <a:r>
              <a:rPr sz="1350" spc="23" dirty="0"/>
              <a:t> </a:t>
            </a:r>
            <a:r>
              <a:rPr sz="1350" dirty="0"/>
              <a:t>và</a:t>
            </a:r>
            <a:r>
              <a:rPr sz="1350" spc="-30" dirty="0"/>
              <a:t> </a:t>
            </a:r>
            <a:r>
              <a:rPr sz="1350" dirty="0"/>
              <a:t>một</a:t>
            </a:r>
            <a:r>
              <a:rPr sz="1350" spc="-49" dirty="0"/>
              <a:t> </a:t>
            </a:r>
            <a:r>
              <a:rPr sz="1350" dirty="0"/>
              <a:t>số</a:t>
            </a:r>
            <a:r>
              <a:rPr sz="1350" spc="-30" dirty="0"/>
              <a:t> </a:t>
            </a:r>
            <a:r>
              <a:rPr sz="1350" dirty="0"/>
              <a:t>khí</a:t>
            </a:r>
            <a:r>
              <a:rPr sz="1350" spc="4" dirty="0"/>
              <a:t> </a:t>
            </a:r>
            <a:r>
              <a:rPr sz="1350" dirty="0"/>
              <a:t>khác</a:t>
            </a:r>
            <a:r>
              <a:rPr sz="1350" spc="-15" dirty="0"/>
              <a:t> </a:t>
            </a:r>
            <a:r>
              <a:rPr sz="1350" dirty="0"/>
              <a:t>như</a:t>
            </a:r>
            <a:r>
              <a:rPr sz="1350" spc="38" dirty="0"/>
              <a:t> </a:t>
            </a:r>
            <a:r>
              <a:rPr sz="1350" dirty="0"/>
              <a:t>CO</a:t>
            </a:r>
            <a:r>
              <a:rPr sz="1350" baseline="-18518" dirty="0"/>
              <a:t>2</a:t>
            </a:r>
            <a:r>
              <a:rPr sz="1350" dirty="0"/>
              <a:t>,</a:t>
            </a:r>
            <a:r>
              <a:rPr sz="1350" spc="-53" dirty="0"/>
              <a:t> </a:t>
            </a:r>
            <a:r>
              <a:rPr sz="1350" dirty="0"/>
              <a:t>CO,</a:t>
            </a:r>
            <a:r>
              <a:rPr sz="1350" spc="-41" dirty="0"/>
              <a:t> </a:t>
            </a:r>
            <a:r>
              <a:rPr sz="1350" dirty="0"/>
              <a:t>O</a:t>
            </a:r>
            <a:r>
              <a:rPr sz="1350" baseline="-18518" dirty="0"/>
              <a:t>2</a:t>
            </a:r>
            <a:r>
              <a:rPr sz="1350" dirty="0"/>
              <a:t>,</a:t>
            </a:r>
            <a:r>
              <a:rPr sz="1350" spc="-53" dirty="0"/>
              <a:t> </a:t>
            </a:r>
            <a:r>
              <a:rPr sz="1350" dirty="0"/>
              <a:t>N</a:t>
            </a:r>
            <a:r>
              <a:rPr sz="1350" baseline="-18518" dirty="0"/>
              <a:t>2</a:t>
            </a:r>
            <a:r>
              <a:rPr sz="1350" spc="180" baseline="-18518" dirty="0"/>
              <a:t> </a:t>
            </a:r>
            <a:r>
              <a:rPr sz="1350" spc="-19" dirty="0"/>
              <a:t>...</a:t>
            </a:r>
            <a:endParaRPr sz="1350" dirty="0"/>
          </a:p>
          <a:p>
            <a:pPr marL="211931">
              <a:spcBef>
                <a:spcPts val="799"/>
              </a:spcBef>
            </a:pPr>
            <a:r>
              <a:rPr sz="1350" dirty="0">
                <a:solidFill>
                  <a:srgbClr val="990099"/>
                </a:solidFill>
              </a:rPr>
              <a:t>Các</a:t>
            </a:r>
            <a:r>
              <a:rPr sz="1350" spc="11" dirty="0">
                <a:solidFill>
                  <a:srgbClr val="990099"/>
                </a:solidFill>
              </a:rPr>
              <a:t> </a:t>
            </a:r>
            <a:r>
              <a:rPr sz="1350" dirty="0">
                <a:solidFill>
                  <a:srgbClr val="990099"/>
                </a:solidFill>
              </a:rPr>
              <a:t>hợp</a:t>
            </a:r>
            <a:r>
              <a:rPr sz="1350" spc="-49" dirty="0">
                <a:solidFill>
                  <a:srgbClr val="990099"/>
                </a:solidFill>
              </a:rPr>
              <a:t> </a:t>
            </a:r>
            <a:r>
              <a:rPr sz="1350" dirty="0">
                <a:solidFill>
                  <a:srgbClr val="990099"/>
                </a:solidFill>
              </a:rPr>
              <a:t>chất</a:t>
            </a:r>
            <a:r>
              <a:rPr sz="1350" spc="-15" dirty="0">
                <a:solidFill>
                  <a:srgbClr val="990099"/>
                </a:solidFill>
              </a:rPr>
              <a:t> </a:t>
            </a:r>
            <a:r>
              <a:rPr sz="1350" dirty="0">
                <a:solidFill>
                  <a:srgbClr val="990099"/>
                </a:solidFill>
              </a:rPr>
              <a:t>phenol:</a:t>
            </a:r>
            <a:r>
              <a:rPr sz="1350" spc="53" dirty="0">
                <a:solidFill>
                  <a:srgbClr val="990099"/>
                </a:solidFill>
              </a:rPr>
              <a:t> </a:t>
            </a:r>
            <a:r>
              <a:rPr sz="1350" dirty="0"/>
              <a:t>Có</a:t>
            </a:r>
            <a:r>
              <a:rPr sz="1350" spc="-49" dirty="0"/>
              <a:t> </a:t>
            </a:r>
            <a:r>
              <a:rPr sz="1350" dirty="0"/>
              <a:t>khoảng</a:t>
            </a:r>
            <a:r>
              <a:rPr sz="1350" spc="60" dirty="0"/>
              <a:t> </a:t>
            </a:r>
            <a:r>
              <a:rPr sz="1350" dirty="0"/>
              <a:t>20</a:t>
            </a:r>
            <a:r>
              <a:rPr sz="1350" spc="-41" dirty="0"/>
              <a:t> </a:t>
            </a:r>
            <a:r>
              <a:rPr sz="1350" dirty="0"/>
              <a:t>hợp</a:t>
            </a:r>
            <a:r>
              <a:rPr sz="1350" spc="-49" dirty="0"/>
              <a:t> </a:t>
            </a:r>
            <a:r>
              <a:rPr sz="1350" dirty="0"/>
              <a:t>chất</a:t>
            </a:r>
            <a:r>
              <a:rPr sz="1350" spc="-15" dirty="0"/>
              <a:t> </a:t>
            </a:r>
            <a:r>
              <a:rPr sz="1350" spc="-8" dirty="0"/>
              <a:t>phenol</a:t>
            </a:r>
            <a:endParaRPr sz="1350" dirty="0"/>
          </a:p>
          <a:p>
            <a:pPr marL="705326" marR="117158">
              <a:lnSpc>
                <a:spcPct val="100800"/>
              </a:lnSpc>
              <a:spcBef>
                <a:spcPts val="623"/>
              </a:spcBef>
            </a:pPr>
            <a:r>
              <a:rPr sz="1350" dirty="0"/>
              <a:t>chống</a:t>
            </a:r>
            <a:r>
              <a:rPr sz="1350" spc="8" dirty="0"/>
              <a:t> </a:t>
            </a:r>
            <a:r>
              <a:rPr sz="1350" dirty="0"/>
              <a:t>lại</a:t>
            </a:r>
            <a:r>
              <a:rPr sz="1350" spc="15" dirty="0"/>
              <a:t> </a:t>
            </a:r>
            <a:r>
              <a:rPr sz="1350" dirty="0"/>
              <a:t>các</a:t>
            </a:r>
            <a:r>
              <a:rPr sz="1350" spc="-19" dirty="0"/>
              <a:t> </a:t>
            </a:r>
            <a:r>
              <a:rPr sz="1350" dirty="0"/>
              <a:t>quá</a:t>
            </a:r>
            <a:r>
              <a:rPr sz="1350" spc="-38" dirty="0"/>
              <a:t> </a:t>
            </a:r>
            <a:r>
              <a:rPr sz="1350" dirty="0"/>
              <a:t>trình</a:t>
            </a:r>
            <a:r>
              <a:rPr sz="1350" spc="-34" dirty="0"/>
              <a:t> </a:t>
            </a:r>
            <a:r>
              <a:rPr sz="1350" dirty="0"/>
              <a:t>oxy</a:t>
            </a:r>
            <a:r>
              <a:rPr sz="1350" spc="-19" dirty="0"/>
              <a:t> </a:t>
            </a:r>
            <a:r>
              <a:rPr sz="1350" dirty="0"/>
              <a:t>hóa,</a:t>
            </a:r>
            <a:r>
              <a:rPr sz="1350" spc="-4" dirty="0"/>
              <a:t> </a:t>
            </a:r>
            <a:r>
              <a:rPr sz="1350" dirty="0"/>
              <a:t>tạo</a:t>
            </a:r>
            <a:r>
              <a:rPr sz="1350" spc="-38" dirty="0"/>
              <a:t> </a:t>
            </a:r>
            <a:r>
              <a:rPr sz="1350" dirty="0"/>
              <a:t>màu,</a:t>
            </a:r>
            <a:r>
              <a:rPr sz="1350" spc="-4" dirty="0"/>
              <a:t> </a:t>
            </a:r>
            <a:r>
              <a:rPr sz="1350" dirty="0"/>
              <a:t>mùi</a:t>
            </a:r>
            <a:r>
              <a:rPr sz="1350" spc="15" dirty="0"/>
              <a:t> </a:t>
            </a:r>
            <a:r>
              <a:rPr sz="1350" dirty="0"/>
              <a:t>cho</a:t>
            </a:r>
            <a:r>
              <a:rPr sz="1350" spc="-34" dirty="0"/>
              <a:t> </a:t>
            </a:r>
            <a:r>
              <a:rPr sz="1350" dirty="0"/>
              <a:t>sản</a:t>
            </a:r>
            <a:r>
              <a:rPr sz="1350" spc="-38" dirty="0"/>
              <a:t> </a:t>
            </a:r>
            <a:r>
              <a:rPr sz="1350" dirty="0"/>
              <a:t>phẩm</a:t>
            </a:r>
            <a:r>
              <a:rPr sz="1350" spc="34" dirty="0"/>
              <a:t> </a:t>
            </a:r>
            <a:r>
              <a:rPr sz="1350" dirty="0"/>
              <a:t>và</a:t>
            </a:r>
            <a:r>
              <a:rPr sz="1350" spc="-38" dirty="0"/>
              <a:t> </a:t>
            </a:r>
            <a:r>
              <a:rPr sz="1350" spc="-15" dirty="0"/>
              <a:t>tiêu </a:t>
            </a:r>
            <a:r>
              <a:rPr sz="1350" dirty="0"/>
              <a:t>diệt</a:t>
            </a:r>
            <a:r>
              <a:rPr sz="1350" spc="-19" dirty="0"/>
              <a:t> </a:t>
            </a:r>
            <a:r>
              <a:rPr sz="1350" dirty="0"/>
              <a:t>các</a:t>
            </a:r>
            <a:r>
              <a:rPr sz="1350" spc="-23" dirty="0"/>
              <a:t> </a:t>
            </a:r>
            <a:r>
              <a:rPr sz="1350" dirty="0"/>
              <a:t>vi</a:t>
            </a:r>
            <a:r>
              <a:rPr sz="1350" spc="-38" dirty="0"/>
              <a:t> </a:t>
            </a:r>
            <a:r>
              <a:rPr sz="1350" dirty="0"/>
              <a:t>sinh</a:t>
            </a:r>
            <a:r>
              <a:rPr sz="1350" spc="11" dirty="0"/>
              <a:t> </a:t>
            </a:r>
            <a:r>
              <a:rPr sz="1350" dirty="0"/>
              <a:t>vật</a:t>
            </a:r>
            <a:r>
              <a:rPr sz="1350" spc="-8" dirty="0"/>
              <a:t> </a:t>
            </a:r>
            <a:r>
              <a:rPr sz="1350" dirty="0"/>
              <a:t>nhiểm</a:t>
            </a:r>
            <a:r>
              <a:rPr sz="1350" spc="30" dirty="0"/>
              <a:t> </a:t>
            </a:r>
            <a:r>
              <a:rPr sz="1350" dirty="0"/>
              <a:t>vào</a:t>
            </a:r>
            <a:r>
              <a:rPr sz="1350" spc="-41" dirty="0"/>
              <a:t> </a:t>
            </a:r>
            <a:r>
              <a:rPr sz="1350" dirty="0"/>
              <a:t>thực</a:t>
            </a:r>
            <a:r>
              <a:rPr sz="1350" spc="-19" dirty="0"/>
              <a:t> </a:t>
            </a:r>
            <a:r>
              <a:rPr sz="1350" spc="-8" dirty="0"/>
              <a:t>phẩm.</a:t>
            </a:r>
            <a:endParaRPr sz="1350" dirty="0"/>
          </a:p>
        </p:txBody>
      </p:sp>
      <p:sp>
        <p:nvSpPr>
          <p:cNvPr id="8" name="object 8"/>
          <p:cNvSpPr txBox="1"/>
          <p:nvPr/>
        </p:nvSpPr>
        <p:spPr>
          <a:xfrm>
            <a:off x="1168981" y="3693554"/>
            <a:ext cx="1345406" cy="217367"/>
          </a:xfrm>
          <a:prstGeom prst="rect">
            <a:avLst/>
          </a:prstGeom>
        </p:spPr>
        <p:txBody>
          <a:bodyPr vert="horz" wrap="square" lIns="0" tIns="9525" rIns="0" bIns="0" rtlCol="0">
            <a:spAutoFit/>
          </a:bodyPr>
          <a:lstStyle/>
          <a:p>
            <a:pPr marL="9525">
              <a:spcBef>
                <a:spcPts val="75"/>
              </a:spcBef>
            </a:pPr>
            <a:r>
              <a:rPr sz="1350" dirty="0">
                <a:solidFill>
                  <a:srgbClr val="990099"/>
                </a:solidFill>
              </a:rPr>
              <a:t>Hợp</a:t>
            </a:r>
            <a:r>
              <a:rPr sz="1350" spc="-34" dirty="0">
                <a:solidFill>
                  <a:srgbClr val="990099"/>
                </a:solidFill>
              </a:rPr>
              <a:t> </a:t>
            </a:r>
            <a:r>
              <a:rPr sz="1350" dirty="0">
                <a:solidFill>
                  <a:srgbClr val="990099"/>
                </a:solidFill>
              </a:rPr>
              <a:t>chất</a:t>
            </a:r>
            <a:r>
              <a:rPr sz="1350" spc="4" dirty="0">
                <a:solidFill>
                  <a:srgbClr val="990099"/>
                </a:solidFill>
              </a:rPr>
              <a:t> </a:t>
            </a:r>
            <a:r>
              <a:rPr sz="1350" spc="-8" dirty="0">
                <a:solidFill>
                  <a:srgbClr val="990099"/>
                </a:solidFill>
              </a:rPr>
              <a:t>alcohol:</a:t>
            </a:r>
            <a:endParaRPr sz="1350"/>
          </a:p>
        </p:txBody>
      </p:sp>
      <p:grpSp>
        <p:nvGrpSpPr>
          <p:cNvPr id="9" name="object 9"/>
          <p:cNvGrpSpPr/>
          <p:nvPr/>
        </p:nvGrpSpPr>
        <p:grpSpPr>
          <a:xfrm>
            <a:off x="2666549" y="3770945"/>
            <a:ext cx="721519" cy="428625"/>
            <a:chOff x="2790825" y="4629150"/>
            <a:chExt cx="962025" cy="571500"/>
          </a:xfrm>
        </p:grpSpPr>
        <p:pic>
          <p:nvPicPr>
            <p:cNvPr id="10" name="object 10"/>
            <p:cNvPicPr/>
            <p:nvPr/>
          </p:nvPicPr>
          <p:blipFill>
            <a:blip r:embed="rId3" cstate="print"/>
            <a:stretch>
              <a:fillRect/>
            </a:stretch>
          </p:blipFill>
          <p:spPr>
            <a:xfrm>
              <a:off x="2800350" y="4629150"/>
              <a:ext cx="952500" cy="190500"/>
            </a:xfrm>
            <a:prstGeom prst="rect">
              <a:avLst/>
            </a:prstGeom>
          </p:spPr>
        </p:pic>
        <p:pic>
          <p:nvPicPr>
            <p:cNvPr id="11" name="object 11"/>
            <p:cNvPicPr/>
            <p:nvPr/>
          </p:nvPicPr>
          <p:blipFill>
            <a:blip r:embed="rId4" cstate="print"/>
            <a:stretch>
              <a:fillRect/>
            </a:stretch>
          </p:blipFill>
          <p:spPr>
            <a:xfrm>
              <a:off x="2790825" y="4686300"/>
              <a:ext cx="866775" cy="495300"/>
            </a:xfrm>
            <a:prstGeom prst="rect">
              <a:avLst/>
            </a:prstGeom>
          </p:spPr>
        </p:pic>
        <p:pic>
          <p:nvPicPr>
            <p:cNvPr id="12" name="object 12"/>
            <p:cNvPicPr/>
            <p:nvPr/>
          </p:nvPicPr>
          <p:blipFill>
            <a:blip r:embed="rId5" cstate="print"/>
            <a:stretch>
              <a:fillRect/>
            </a:stretch>
          </p:blipFill>
          <p:spPr>
            <a:xfrm>
              <a:off x="2819400" y="4724400"/>
              <a:ext cx="857250" cy="476250"/>
            </a:xfrm>
            <a:prstGeom prst="rect">
              <a:avLst/>
            </a:prstGeom>
          </p:spPr>
        </p:pic>
        <p:sp>
          <p:nvSpPr>
            <p:cNvPr id="13" name="object 13"/>
            <p:cNvSpPr/>
            <p:nvPr/>
          </p:nvSpPr>
          <p:spPr>
            <a:xfrm>
              <a:off x="2816605" y="4718685"/>
              <a:ext cx="765175" cy="386715"/>
            </a:xfrm>
            <a:custGeom>
              <a:avLst/>
              <a:gdLst/>
              <a:ahLst/>
              <a:cxnLst/>
              <a:rect l="l" t="t" r="r" b="b"/>
              <a:pathLst>
                <a:path w="765175" h="386714">
                  <a:moveTo>
                    <a:pt x="693796" y="358328"/>
                  </a:moveTo>
                  <a:lnTo>
                    <a:pt x="679577" y="386714"/>
                  </a:lnTo>
                  <a:lnTo>
                    <a:pt x="764794" y="386714"/>
                  </a:lnTo>
                  <a:lnTo>
                    <a:pt x="747776" y="363981"/>
                  </a:lnTo>
                  <a:lnTo>
                    <a:pt x="705104" y="363981"/>
                  </a:lnTo>
                  <a:lnTo>
                    <a:pt x="693796" y="358328"/>
                  </a:lnTo>
                  <a:close/>
                </a:path>
                <a:path w="765175" h="386714">
                  <a:moveTo>
                    <a:pt x="699469" y="347003"/>
                  </a:moveTo>
                  <a:lnTo>
                    <a:pt x="693796" y="358328"/>
                  </a:lnTo>
                  <a:lnTo>
                    <a:pt x="705104" y="363981"/>
                  </a:lnTo>
                  <a:lnTo>
                    <a:pt x="710819" y="352678"/>
                  </a:lnTo>
                  <a:lnTo>
                    <a:pt x="699469" y="347003"/>
                  </a:lnTo>
                  <a:close/>
                </a:path>
                <a:path w="765175" h="386714">
                  <a:moveTo>
                    <a:pt x="713740" y="318515"/>
                  </a:moveTo>
                  <a:lnTo>
                    <a:pt x="699469" y="347003"/>
                  </a:lnTo>
                  <a:lnTo>
                    <a:pt x="710819" y="352678"/>
                  </a:lnTo>
                  <a:lnTo>
                    <a:pt x="705104" y="363981"/>
                  </a:lnTo>
                  <a:lnTo>
                    <a:pt x="747776" y="363981"/>
                  </a:lnTo>
                  <a:lnTo>
                    <a:pt x="713740" y="318515"/>
                  </a:lnTo>
                  <a:close/>
                </a:path>
                <a:path w="765175" h="386714">
                  <a:moveTo>
                    <a:pt x="5587" y="0"/>
                  </a:moveTo>
                  <a:lnTo>
                    <a:pt x="0" y="11429"/>
                  </a:lnTo>
                  <a:lnTo>
                    <a:pt x="693796" y="358328"/>
                  </a:lnTo>
                  <a:lnTo>
                    <a:pt x="699469" y="347003"/>
                  </a:lnTo>
                  <a:lnTo>
                    <a:pt x="5587" y="0"/>
                  </a:lnTo>
                  <a:close/>
                </a:path>
              </a:pathLst>
            </a:custGeom>
            <a:solidFill>
              <a:srgbClr val="000000"/>
            </a:solidFill>
          </p:spPr>
          <p:txBody>
            <a:bodyPr wrap="square" lIns="0" tIns="0" rIns="0" bIns="0" rtlCol="0"/>
            <a:lstStyle/>
            <a:p>
              <a:endParaRPr sz="1050"/>
            </a:p>
          </p:txBody>
        </p:sp>
      </p:grpSp>
      <p:sp>
        <p:nvSpPr>
          <p:cNvPr id="14" name="object 14"/>
          <p:cNvSpPr txBox="1"/>
          <p:nvPr/>
        </p:nvSpPr>
        <p:spPr>
          <a:xfrm>
            <a:off x="3550182" y="3704222"/>
            <a:ext cx="2514600" cy="553357"/>
          </a:xfrm>
          <a:prstGeom prst="rect">
            <a:avLst/>
          </a:prstGeom>
        </p:spPr>
        <p:txBody>
          <a:bodyPr vert="horz" wrap="square" lIns="0" tIns="9525" rIns="0" bIns="0" rtlCol="0">
            <a:spAutoFit/>
          </a:bodyPr>
          <a:lstStyle/>
          <a:p>
            <a:pPr marL="42863">
              <a:spcBef>
                <a:spcPts val="75"/>
              </a:spcBef>
            </a:pPr>
            <a:r>
              <a:rPr sz="1350" dirty="0"/>
              <a:t>tạo</a:t>
            </a:r>
            <a:r>
              <a:rPr sz="1350" spc="-38" dirty="0"/>
              <a:t> </a:t>
            </a:r>
            <a:r>
              <a:rPr sz="1350" dirty="0"/>
              <a:t>mùi</a:t>
            </a:r>
            <a:r>
              <a:rPr sz="1350" spc="-34" dirty="0"/>
              <a:t> </a:t>
            </a:r>
            <a:r>
              <a:rPr sz="1350" dirty="0"/>
              <a:t>cho</a:t>
            </a:r>
            <a:r>
              <a:rPr sz="1350" spc="15" dirty="0"/>
              <a:t> </a:t>
            </a:r>
            <a:r>
              <a:rPr sz="1350" dirty="0"/>
              <a:t>sản</a:t>
            </a:r>
            <a:r>
              <a:rPr sz="1350" spc="-34" dirty="0"/>
              <a:t> </a:t>
            </a:r>
            <a:r>
              <a:rPr sz="1350" dirty="0"/>
              <a:t>phẩm</a:t>
            </a:r>
            <a:r>
              <a:rPr sz="1350" spc="34" dirty="0"/>
              <a:t> </a:t>
            </a:r>
            <a:r>
              <a:rPr sz="1350" dirty="0"/>
              <a:t>xông</a:t>
            </a:r>
            <a:r>
              <a:rPr sz="1350" spc="-34" dirty="0"/>
              <a:t> </a:t>
            </a:r>
            <a:r>
              <a:rPr sz="1350" spc="-15" dirty="0"/>
              <a:t>khói</a:t>
            </a:r>
            <a:endParaRPr sz="1350"/>
          </a:p>
          <a:p>
            <a:pPr marL="9525">
              <a:spcBef>
                <a:spcPts val="1001"/>
              </a:spcBef>
            </a:pPr>
            <a:r>
              <a:rPr sz="1350" dirty="0"/>
              <a:t>tiêu</a:t>
            </a:r>
            <a:r>
              <a:rPr sz="1350" spc="-41" dirty="0"/>
              <a:t> </a:t>
            </a:r>
            <a:r>
              <a:rPr sz="1350" dirty="0"/>
              <a:t>diệt</a:t>
            </a:r>
            <a:r>
              <a:rPr sz="1350" spc="45" dirty="0"/>
              <a:t> </a:t>
            </a:r>
            <a:r>
              <a:rPr sz="1350" dirty="0"/>
              <a:t>vi</a:t>
            </a:r>
            <a:r>
              <a:rPr sz="1350" spc="-38" dirty="0"/>
              <a:t> </a:t>
            </a:r>
            <a:r>
              <a:rPr sz="1350" dirty="0"/>
              <a:t>sinh</a:t>
            </a:r>
            <a:r>
              <a:rPr sz="1350" spc="-38" dirty="0"/>
              <a:t> </a:t>
            </a:r>
            <a:r>
              <a:rPr sz="1350" spc="-19" dirty="0"/>
              <a:t>vật</a:t>
            </a:r>
            <a:endParaRPr sz="1350"/>
          </a:p>
        </p:txBody>
      </p:sp>
      <p:sp>
        <p:nvSpPr>
          <p:cNvPr id="15" name="object 15"/>
          <p:cNvSpPr txBox="1"/>
          <p:nvPr/>
        </p:nvSpPr>
        <p:spPr>
          <a:xfrm>
            <a:off x="1168980" y="4437695"/>
            <a:ext cx="4765358" cy="217367"/>
          </a:xfrm>
          <a:prstGeom prst="rect">
            <a:avLst/>
          </a:prstGeom>
        </p:spPr>
        <p:txBody>
          <a:bodyPr vert="horz" wrap="square" lIns="0" tIns="9525" rIns="0" bIns="0" rtlCol="0">
            <a:spAutoFit/>
          </a:bodyPr>
          <a:lstStyle/>
          <a:p>
            <a:pPr marL="9525">
              <a:spcBef>
                <a:spcPts val="75"/>
              </a:spcBef>
            </a:pPr>
            <a:r>
              <a:rPr sz="1350" dirty="0">
                <a:solidFill>
                  <a:srgbClr val="990099"/>
                </a:solidFill>
              </a:rPr>
              <a:t>Các</a:t>
            </a:r>
            <a:r>
              <a:rPr sz="1350" spc="26" dirty="0">
                <a:solidFill>
                  <a:srgbClr val="990099"/>
                </a:solidFill>
              </a:rPr>
              <a:t> </a:t>
            </a:r>
            <a:r>
              <a:rPr sz="1350" dirty="0">
                <a:solidFill>
                  <a:srgbClr val="990099"/>
                </a:solidFill>
              </a:rPr>
              <a:t>acid</a:t>
            </a:r>
            <a:r>
              <a:rPr sz="1350" spc="-30" dirty="0">
                <a:solidFill>
                  <a:srgbClr val="990099"/>
                </a:solidFill>
              </a:rPr>
              <a:t> </a:t>
            </a:r>
            <a:r>
              <a:rPr sz="1350" dirty="0">
                <a:solidFill>
                  <a:srgbClr val="990099"/>
                </a:solidFill>
              </a:rPr>
              <a:t>hữu</a:t>
            </a:r>
            <a:r>
              <a:rPr sz="1350" spc="15" dirty="0">
                <a:solidFill>
                  <a:srgbClr val="990099"/>
                </a:solidFill>
              </a:rPr>
              <a:t> </a:t>
            </a:r>
            <a:r>
              <a:rPr sz="1350" dirty="0">
                <a:solidFill>
                  <a:srgbClr val="990099"/>
                </a:solidFill>
              </a:rPr>
              <a:t>cơ:</a:t>
            </a:r>
            <a:r>
              <a:rPr sz="1350" spc="-41" dirty="0">
                <a:solidFill>
                  <a:srgbClr val="990099"/>
                </a:solidFill>
              </a:rPr>
              <a:t> </a:t>
            </a:r>
            <a:r>
              <a:rPr sz="1350" dirty="0"/>
              <a:t>có</a:t>
            </a:r>
            <a:r>
              <a:rPr sz="1350" spc="-34" dirty="0"/>
              <a:t> </a:t>
            </a:r>
            <a:r>
              <a:rPr sz="1350" dirty="0"/>
              <a:t>tác</a:t>
            </a:r>
            <a:r>
              <a:rPr sz="1350" spc="-68" dirty="0"/>
              <a:t> </a:t>
            </a:r>
            <a:r>
              <a:rPr sz="1350" dirty="0"/>
              <a:t>dụng</a:t>
            </a:r>
            <a:r>
              <a:rPr sz="1350" spc="19" dirty="0"/>
              <a:t> </a:t>
            </a:r>
            <a:r>
              <a:rPr sz="1350" dirty="0"/>
              <a:t>bảo</a:t>
            </a:r>
            <a:r>
              <a:rPr sz="1350" spc="19" dirty="0"/>
              <a:t> </a:t>
            </a:r>
            <a:r>
              <a:rPr sz="1350" dirty="0"/>
              <a:t>quản</a:t>
            </a:r>
            <a:r>
              <a:rPr sz="1350" spc="23" dirty="0"/>
              <a:t> </a:t>
            </a:r>
            <a:r>
              <a:rPr sz="1350" dirty="0"/>
              <a:t>và</a:t>
            </a:r>
            <a:r>
              <a:rPr sz="1350" spc="-38" dirty="0"/>
              <a:t> </a:t>
            </a:r>
            <a:r>
              <a:rPr sz="1350" dirty="0"/>
              <a:t>làm</a:t>
            </a:r>
            <a:r>
              <a:rPr sz="1350" spc="-15" dirty="0"/>
              <a:t> </a:t>
            </a:r>
            <a:r>
              <a:rPr sz="1350" dirty="0"/>
              <a:t>đông</a:t>
            </a:r>
            <a:r>
              <a:rPr sz="1350" spc="19" dirty="0"/>
              <a:t> </a:t>
            </a:r>
            <a:r>
              <a:rPr sz="1350" dirty="0"/>
              <a:t>tụ</a:t>
            </a:r>
            <a:r>
              <a:rPr sz="1350" spc="-30" dirty="0"/>
              <a:t> </a:t>
            </a:r>
            <a:r>
              <a:rPr sz="1350" spc="-8" dirty="0"/>
              <a:t>protein</a:t>
            </a:r>
            <a:endParaRPr sz="1350"/>
          </a:p>
        </p:txBody>
      </p:sp>
      <p:sp>
        <p:nvSpPr>
          <p:cNvPr id="16" name="object 16"/>
          <p:cNvSpPr txBox="1"/>
          <p:nvPr/>
        </p:nvSpPr>
        <p:spPr>
          <a:xfrm>
            <a:off x="1168981" y="4838220"/>
            <a:ext cx="3805714" cy="217367"/>
          </a:xfrm>
          <a:prstGeom prst="rect">
            <a:avLst/>
          </a:prstGeom>
        </p:spPr>
        <p:txBody>
          <a:bodyPr vert="horz" wrap="square" lIns="0" tIns="9525" rIns="0" bIns="0" rtlCol="0">
            <a:spAutoFit/>
          </a:bodyPr>
          <a:lstStyle/>
          <a:p>
            <a:pPr marL="9525">
              <a:spcBef>
                <a:spcPts val="75"/>
              </a:spcBef>
            </a:pPr>
            <a:r>
              <a:rPr sz="1350" dirty="0">
                <a:solidFill>
                  <a:srgbClr val="990099"/>
                </a:solidFill>
              </a:rPr>
              <a:t>Các</a:t>
            </a:r>
            <a:r>
              <a:rPr sz="1350" spc="23" dirty="0">
                <a:solidFill>
                  <a:srgbClr val="990099"/>
                </a:solidFill>
              </a:rPr>
              <a:t> </a:t>
            </a:r>
            <a:r>
              <a:rPr sz="1350" dirty="0">
                <a:solidFill>
                  <a:srgbClr val="990099"/>
                </a:solidFill>
              </a:rPr>
              <a:t>chất</a:t>
            </a:r>
            <a:r>
              <a:rPr sz="1350" spc="-8" dirty="0">
                <a:solidFill>
                  <a:srgbClr val="990099"/>
                </a:solidFill>
              </a:rPr>
              <a:t> </a:t>
            </a:r>
            <a:r>
              <a:rPr sz="1350" dirty="0">
                <a:solidFill>
                  <a:srgbClr val="990099"/>
                </a:solidFill>
              </a:rPr>
              <a:t>cacbonyl:</a:t>
            </a:r>
            <a:r>
              <a:rPr sz="1350" spc="64" dirty="0">
                <a:solidFill>
                  <a:srgbClr val="990099"/>
                </a:solidFill>
              </a:rPr>
              <a:t> </a:t>
            </a:r>
            <a:r>
              <a:rPr sz="1350" dirty="0"/>
              <a:t>tạo</a:t>
            </a:r>
            <a:r>
              <a:rPr sz="1350" spc="-38" dirty="0"/>
              <a:t> </a:t>
            </a:r>
            <a:r>
              <a:rPr sz="1350" dirty="0"/>
              <a:t>mùi</a:t>
            </a:r>
            <a:r>
              <a:rPr sz="1350" spc="-38" dirty="0"/>
              <a:t> </a:t>
            </a:r>
            <a:r>
              <a:rPr sz="1350" dirty="0"/>
              <a:t>và</a:t>
            </a:r>
            <a:r>
              <a:rPr sz="1350" spc="-41" dirty="0"/>
              <a:t> </a:t>
            </a:r>
            <a:r>
              <a:rPr sz="1350" dirty="0"/>
              <a:t>màu</a:t>
            </a:r>
            <a:r>
              <a:rPr sz="1350" spc="-38" dirty="0"/>
              <a:t> </a:t>
            </a:r>
            <a:r>
              <a:rPr sz="1350" dirty="0"/>
              <a:t>cho</a:t>
            </a:r>
            <a:r>
              <a:rPr sz="1350" spc="15" dirty="0"/>
              <a:t> </a:t>
            </a:r>
            <a:r>
              <a:rPr sz="1350" dirty="0"/>
              <a:t>sản</a:t>
            </a:r>
            <a:r>
              <a:rPr sz="1350" spc="-38" dirty="0"/>
              <a:t> </a:t>
            </a:r>
            <a:r>
              <a:rPr sz="1350" spc="-15" dirty="0"/>
              <a:t>phẩm</a:t>
            </a:r>
            <a:endParaRPr sz="1350"/>
          </a:p>
        </p:txBody>
      </p:sp>
      <p:sp>
        <p:nvSpPr>
          <p:cNvPr id="17" name="object 3">
            <a:extLst>
              <a:ext uri="{FF2B5EF4-FFF2-40B4-BE49-F238E27FC236}">
                <a16:creationId xmlns:a16="http://schemas.microsoft.com/office/drawing/2014/main" id="{C1CFB35B-B984-4033-96C8-44E10BD109C5}"/>
              </a:ext>
            </a:extLst>
          </p:cNvPr>
          <p:cNvSpPr txBox="1">
            <a:spLocks/>
          </p:cNvSpPr>
          <p:nvPr/>
        </p:nvSpPr>
        <p:spPr>
          <a:xfrm>
            <a:off x="702244" y="767423"/>
            <a:ext cx="8123802" cy="328776"/>
          </a:xfrm>
          <a:prstGeom prst="rect">
            <a:avLst/>
          </a:prstGeom>
        </p:spPr>
        <p:txBody>
          <a:bodyPr spcFirstLastPara="1" vert="horz" wrap="square" lIns="0" tIns="8096"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9525">
              <a:spcBef>
                <a:spcPts val="94"/>
              </a:spcBef>
            </a:pPr>
            <a:r>
              <a:rPr lang="en-US" sz="2000" b="1" dirty="0" err="1">
                <a:solidFill>
                  <a:schemeClr val="bg2">
                    <a:lumMod val="25000"/>
                  </a:schemeClr>
                </a:solidFill>
                <a:latin typeface="Arial" panose="020B0604020202020204" pitchFamily="34" charset="0"/>
              </a:rPr>
              <a:t>Kỹ</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thuật</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nhiệt</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độ</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cao</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trong</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chế</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biến</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và</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bảo</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quản</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thủy</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sản</a:t>
            </a:r>
            <a:endParaRPr lang="en-US" sz="2000" b="1" dirty="0">
              <a:solidFill>
                <a:schemeClr val="bg2">
                  <a:lumMod val="25000"/>
                </a:schemeClr>
              </a:solidFill>
              <a:latin typeface="Arial" panose="020B0604020202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A4AD4D-17AA-CB4C-352E-6F8C28095423}"/>
            </a:ext>
          </a:extLst>
        </p:cNvPr>
        <p:cNvGrpSpPr/>
        <p:nvPr/>
      </p:nvGrpSpPr>
      <p:grpSpPr>
        <a:xfrm>
          <a:off x="0" y="0"/>
          <a:ext cx="0" cy="0"/>
          <a:chOff x="0" y="0"/>
          <a:chExt cx="0" cy="0"/>
        </a:xfrm>
      </p:grpSpPr>
      <p:sp>
        <p:nvSpPr>
          <p:cNvPr id="5" name="object 5">
            <a:extLst>
              <a:ext uri="{FF2B5EF4-FFF2-40B4-BE49-F238E27FC236}">
                <a16:creationId xmlns:a16="http://schemas.microsoft.com/office/drawing/2014/main" id="{F82A5EA5-829E-CB5C-B33E-402659491721}"/>
              </a:ext>
            </a:extLst>
          </p:cNvPr>
          <p:cNvSpPr txBox="1"/>
          <p:nvPr/>
        </p:nvSpPr>
        <p:spPr>
          <a:xfrm>
            <a:off x="1087552" y="1205202"/>
            <a:ext cx="5112544" cy="241926"/>
          </a:xfrm>
          <a:prstGeom prst="rect">
            <a:avLst/>
          </a:prstGeom>
        </p:spPr>
        <p:txBody>
          <a:bodyPr vert="horz" wrap="square" lIns="0" tIns="44768" rIns="0" bIns="0" rtlCol="0">
            <a:spAutoFit/>
          </a:bodyPr>
          <a:lstStyle/>
          <a:p>
            <a:pPr marL="19050" marR="13335" indent="157163">
              <a:lnSpc>
                <a:spcPct val="100800"/>
              </a:lnSpc>
              <a:spcBef>
                <a:spcPts val="266"/>
              </a:spcBef>
            </a:pPr>
            <a:r>
              <a:rPr lang="en-US" sz="1350" b="1" dirty="0">
                <a:solidFill>
                  <a:schemeClr val="tx1"/>
                </a:solidFill>
              </a:rPr>
              <a:t>Công </a:t>
            </a:r>
            <a:r>
              <a:rPr lang="en-US" sz="1350" b="1" dirty="0" err="1">
                <a:solidFill>
                  <a:schemeClr val="tx1"/>
                </a:solidFill>
              </a:rPr>
              <a:t>nghệ</a:t>
            </a:r>
            <a:r>
              <a:rPr lang="en-US" sz="1350" b="1" dirty="0">
                <a:solidFill>
                  <a:schemeClr val="tx1"/>
                </a:solidFill>
              </a:rPr>
              <a:t> </a:t>
            </a:r>
            <a:r>
              <a:rPr lang="en-US" sz="1350" b="1" dirty="0" err="1">
                <a:solidFill>
                  <a:schemeClr val="tx1"/>
                </a:solidFill>
              </a:rPr>
              <a:t>chế</a:t>
            </a:r>
            <a:r>
              <a:rPr lang="en-US" sz="1350" b="1" dirty="0">
                <a:solidFill>
                  <a:schemeClr val="tx1"/>
                </a:solidFill>
              </a:rPr>
              <a:t> </a:t>
            </a:r>
            <a:r>
              <a:rPr lang="en-US" sz="1350" b="1" dirty="0" err="1">
                <a:solidFill>
                  <a:schemeClr val="tx1"/>
                </a:solidFill>
              </a:rPr>
              <a:t>biến</a:t>
            </a:r>
            <a:r>
              <a:rPr lang="en-US" sz="1350" b="1" dirty="0">
                <a:solidFill>
                  <a:schemeClr val="tx1"/>
                </a:solidFill>
              </a:rPr>
              <a:t> </a:t>
            </a:r>
            <a:r>
              <a:rPr lang="en-US" sz="1350" b="1" dirty="0" err="1">
                <a:solidFill>
                  <a:schemeClr val="tx1"/>
                </a:solidFill>
              </a:rPr>
              <a:t>sản</a:t>
            </a:r>
            <a:r>
              <a:rPr lang="en-US" sz="1350" b="1" dirty="0">
                <a:solidFill>
                  <a:schemeClr val="tx1"/>
                </a:solidFill>
              </a:rPr>
              <a:t> </a:t>
            </a:r>
            <a:r>
              <a:rPr lang="en-US" sz="1350" b="1" dirty="0" err="1">
                <a:solidFill>
                  <a:schemeClr val="tx1"/>
                </a:solidFill>
              </a:rPr>
              <a:t>phẩm</a:t>
            </a:r>
            <a:r>
              <a:rPr lang="en-US" sz="1350" b="1" dirty="0">
                <a:solidFill>
                  <a:schemeClr val="tx1"/>
                </a:solidFill>
              </a:rPr>
              <a:t> </a:t>
            </a:r>
            <a:r>
              <a:rPr lang="en-US" sz="1350" b="1" dirty="0" err="1">
                <a:solidFill>
                  <a:schemeClr val="tx1"/>
                </a:solidFill>
              </a:rPr>
              <a:t>cá</a:t>
            </a:r>
            <a:r>
              <a:rPr lang="en-US" sz="1350" b="1" dirty="0">
                <a:solidFill>
                  <a:schemeClr val="tx1"/>
                </a:solidFill>
              </a:rPr>
              <a:t> </a:t>
            </a:r>
            <a:r>
              <a:rPr lang="en-US" sz="1350" b="1" dirty="0" err="1">
                <a:solidFill>
                  <a:schemeClr val="tx1"/>
                </a:solidFill>
              </a:rPr>
              <a:t>xông</a:t>
            </a:r>
            <a:r>
              <a:rPr lang="en-US" sz="1350" b="1" dirty="0">
                <a:solidFill>
                  <a:schemeClr val="tx1"/>
                </a:solidFill>
              </a:rPr>
              <a:t> </a:t>
            </a:r>
            <a:r>
              <a:rPr lang="en-US" sz="1350" b="1" dirty="0" err="1">
                <a:solidFill>
                  <a:schemeClr val="tx1"/>
                </a:solidFill>
              </a:rPr>
              <a:t>khói</a:t>
            </a:r>
            <a:endParaRPr sz="1350" dirty="0">
              <a:solidFill>
                <a:schemeClr val="tx1"/>
              </a:solidFill>
            </a:endParaRPr>
          </a:p>
        </p:txBody>
      </p:sp>
      <p:pic>
        <p:nvPicPr>
          <p:cNvPr id="3" name="Picture 2">
            <a:extLst>
              <a:ext uri="{FF2B5EF4-FFF2-40B4-BE49-F238E27FC236}">
                <a16:creationId xmlns:a16="http://schemas.microsoft.com/office/drawing/2014/main" id="{DCDEA92C-D685-2698-19B3-313B9A8B601B}"/>
              </a:ext>
            </a:extLst>
          </p:cNvPr>
          <p:cNvPicPr>
            <a:picLocks noChangeAspect="1"/>
          </p:cNvPicPr>
          <p:nvPr/>
        </p:nvPicPr>
        <p:blipFill>
          <a:blip r:embed="rId2"/>
          <a:stretch>
            <a:fillRect/>
          </a:stretch>
        </p:blipFill>
        <p:spPr>
          <a:xfrm>
            <a:off x="5475804" y="1944775"/>
            <a:ext cx="1448584" cy="2211403"/>
          </a:xfrm>
          <a:prstGeom prst="rect">
            <a:avLst/>
          </a:prstGeom>
        </p:spPr>
      </p:pic>
      <p:pic>
        <p:nvPicPr>
          <p:cNvPr id="6" name="Picture 5">
            <a:extLst>
              <a:ext uri="{FF2B5EF4-FFF2-40B4-BE49-F238E27FC236}">
                <a16:creationId xmlns:a16="http://schemas.microsoft.com/office/drawing/2014/main" id="{D905B62A-6BFF-5680-18E8-3D15DB13B8F0}"/>
              </a:ext>
            </a:extLst>
          </p:cNvPr>
          <p:cNvPicPr>
            <a:picLocks noChangeAspect="1"/>
          </p:cNvPicPr>
          <p:nvPr/>
        </p:nvPicPr>
        <p:blipFill>
          <a:blip r:embed="rId3"/>
          <a:stretch>
            <a:fillRect/>
          </a:stretch>
        </p:blipFill>
        <p:spPr>
          <a:xfrm>
            <a:off x="6832765" y="860638"/>
            <a:ext cx="1813148" cy="4230679"/>
          </a:xfrm>
          <a:prstGeom prst="rect">
            <a:avLst/>
          </a:prstGeom>
        </p:spPr>
      </p:pic>
      <p:sp>
        <p:nvSpPr>
          <p:cNvPr id="7" name="object 3">
            <a:extLst>
              <a:ext uri="{FF2B5EF4-FFF2-40B4-BE49-F238E27FC236}">
                <a16:creationId xmlns:a16="http://schemas.microsoft.com/office/drawing/2014/main" id="{52B37E67-4B46-44EB-B8E0-90A1E06DB9ED}"/>
              </a:ext>
            </a:extLst>
          </p:cNvPr>
          <p:cNvSpPr txBox="1">
            <a:spLocks/>
          </p:cNvSpPr>
          <p:nvPr/>
        </p:nvSpPr>
        <p:spPr>
          <a:xfrm>
            <a:off x="434617" y="711639"/>
            <a:ext cx="8123802" cy="297998"/>
          </a:xfrm>
          <a:prstGeom prst="rect">
            <a:avLst/>
          </a:prstGeom>
        </p:spPr>
        <p:txBody>
          <a:bodyPr spcFirstLastPara="1" vert="horz" wrap="square" lIns="0" tIns="8096"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9525">
              <a:spcBef>
                <a:spcPts val="94"/>
              </a:spcBef>
            </a:pPr>
            <a:r>
              <a:rPr lang="en-US" sz="1800" b="1" dirty="0" err="1">
                <a:solidFill>
                  <a:schemeClr val="bg2">
                    <a:lumMod val="25000"/>
                  </a:schemeClr>
                </a:solidFill>
                <a:latin typeface="Arial" panose="020B0604020202020204" pitchFamily="34" charset="0"/>
              </a:rPr>
              <a:t>Kỹ</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thuật</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nhiệt</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độ</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cao</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trong</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chế</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biến</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và</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bảo</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quản</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thủy</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sản</a:t>
            </a:r>
            <a:endParaRPr lang="en-US" sz="1800" b="1" dirty="0">
              <a:solidFill>
                <a:schemeClr val="bg2">
                  <a:lumMod val="25000"/>
                </a:schemeClr>
              </a:solidFill>
              <a:latin typeface="Arial" panose="020B0604020202020204" pitchFamily="34" charset="0"/>
            </a:endParaRPr>
          </a:p>
        </p:txBody>
      </p:sp>
    </p:spTree>
    <p:extLst>
      <p:ext uri="{BB962C8B-B14F-4D97-AF65-F5344CB8AC3E}">
        <p14:creationId xmlns:p14="http://schemas.microsoft.com/office/powerpoint/2010/main" val="22318430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BBCC91-827C-C679-3529-A9ED389B4911}"/>
            </a:ext>
          </a:extLst>
        </p:cNvPr>
        <p:cNvGrpSpPr/>
        <p:nvPr/>
      </p:nvGrpSpPr>
      <p:grpSpPr>
        <a:xfrm>
          <a:off x="0" y="0"/>
          <a:ext cx="0" cy="0"/>
          <a:chOff x="0" y="0"/>
          <a:chExt cx="0" cy="0"/>
        </a:xfrm>
      </p:grpSpPr>
      <p:sp>
        <p:nvSpPr>
          <p:cNvPr id="5" name="object 5">
            <a:extLst>
              <a:ext uri="{FF2B5EF4-FFF2-40B4-BE49-F238E27FC236}">
                <a16:creationId xmlns:a16="http://schemas.microsoft.com/office/drawing/2014/main" id="{1F5FFFBC-A569-4516-4BA9-10AF29E60614}"/>
              </a:ext>
            </a:extLst>
          </p:cNvPr>
          <p:cNvSpPr txBox="1"/>
          <p:nvPr/>
        </p:nvSpPr>
        <p:spPr>
          <a:xfrm>
            <a:off x="789041" y="1121426"/>
            <a:ext cx="7932927" cy="3627533"/>
          </a:xfrm>
          <a:prstGeom prst="rect">
            <a:avLst/>
          </a:prstGeom>
        </p:spPr>
        <p:txBody>
          <a:bodyPr vert="horz" wrap="square" lIns="0" tIns="44768" rIns="0" bIns="0" rtlCol="0">
            <a:spAutoFit/>
          </a:bodyPr>
          <a:lstStyle/>
          <a:p>
            <a:pPr marL="19050" marR="13335">
              <a:lnSpc>
                <a:spcPct val="100800"/>
              </a:lnSpc>
              <a:spcBef>
                <a:spcPts val="266"/>
              </a:spcBef>
            </a:pPr>
            <a:r>
              <a:rPr lang="en-US" sz="1600" b="1" dirty="0">
                <a:solidFill>
                  <a:schemeClr val="tx1"/>
                </a:solidFill>
              </a:rPr>
              <a:t>Công </a:t>
            </a:r>
            <a:r>
              <a:rPr lang="en-US" sz="1600" b="1" dirty="0" err="1">
                <a:solidFill>
                  <a:schemeClr val="tx1"/>
                </a:solidFill>
              </a:rPr>
              <a:t>nghệ</a:t>
            </a:r>
            <a:r>
              <a:rPr lang="en-US" sz="1600" b="1" dirty="0">
                <a:solidFill>
                  <a:schemeClr val="tx1"/>
                </a:solidFill>
              </a:rPr>
              <a:t> </a:t>
            </a:r>
            <a:r>
              <a:rPr lang="en-US" sz="1600" b="1" dirty="0" err="1">
                <a:solidFill>
                  <a:schemeClr val="tx1"/>
                </a:solidFill>
              </a:rPr>
              <a:t>chế</a:t>
            </a:r>
            <a:r>
              <a:rPr lang="en-US" sz="1600" b="1" dirty="0">
                <a:solidFill>
                  <a:schemeClr val="tx1"/>
                </a:solidFill>
              </a:rPr>
              <a:t> </a:t>
            </a:r>
            <a:r>
              <a:rPr lang="en-US" sz="1600" b="1" dirty="0" err="1">
                <a:solidFill>
                  <a:schemeClr val="tx1"/>
                </a:solidFill>
              </a:rPr>
              <a:t>biến</a:t>
            </a:r>
            <a:r>
              <a:rPr lang="en-US" sz="1600" b="1" dirty="0">
                <a:solidFill>
                  <a:schemeClr val="tx1"/>
                </a:solidFill>
              </a:rPr>
              <a:t> </a:t>
            </a:r>
            <a:r>
              <a:rPr lang="en-US" sz="1600" b="1" dirty="0" err="1">
                <a:solidFill>
                  <a:schemeClr val="tx1"/>
                </a:solidFill>
              </a:rPr>
              <a:t>sản</a:t>
            </a:r>
            <a:r>
              <a:rPr lang="en-US" sz="1600" b="1" dirty="0">
                <a:solidFill>
                  <a:schemeClr val="tx1"/>
                </a:solidFill>
              </a:rPr>
              <a:t> </a:t>
            </a:r>
            <a:r>
              <a:rPr lang="en-US" sz="1600" b="1" dirty="0" err="1">
                <a:solidFill>
                  <a:schemeClr val="tx1"/>
                </a:solidFill>
              </a:rPr>
              <a:t>phẩm</a:t>
            </a:r>
            <a:r>
              <a:rPr lang="en-US" sz="1600" b="1" dirty="0">
                <a:solidFill>
                  <a:schemeClr val="tx1"/>
                </a:solidFill>
              </a:rPr>
              <a:t> </a:t>
            </a:r>
            <a:r>
              <a:rPr lang="en-US" sz="1600" b="1" dirty="0" err="1">
                <a:solidFill>
                  <a:schemeClr val="tx1"/>
                </a:solidFill>
              </a:rPr>
              <a:t>cá</a:t>
            </a:r>
            <a:r>
              <a:rPr lang="en-US" sz="1600" b="1" dirty="0">
                <a:solidFill>
                  <a:schemeClr val="tx1"/>
                </a:solidFill>
              </a:rPr>
              <a:t> </a:t>
            </a:r>
            <a:r>
              <a:rPr lang="en-US" sz="1600" b="1" dirty="0" err="1">
                <a:solidFill>
                  <a:schemeClr val="tx1"/>
                </a:solidFill>
              </a:rPr>
              <a:t>xông</a:t>
            </a:r>
            <a:r>
              <a:rPr lang="en-US" sz="1600" b="1" dirty="0">
                <a:solidFill>
                  <a:schemeClr val="tx1"/>
                </a:solidFill>
              </a:rPr>
              <a:t> </a:t>
            </a:r>
            <a:r>
              <a:rPr lang="en-US" sz="1600" b="1" dirty="0" err="1">
                <a:solidFill>
                  <a:schemeClr val="tx1"/>
                </a:solidFill>
              </a:rPr>
              <a:t>khói</a:t>
            </a:r>
            <a:endParaRPr lang="en-US" sz="1600" b="0" i="0" dirty="0">
              <a:solidFill>
                <a:srgbClr val="000000"/>
              </a:solidFill>
              <a:effectLst/>
              <a:latin typeface="Arial" panose="020B0604020202020204" pitchFamily="34" charset="0"/>
            </a:endParaRPr>
          </a:p>
          <a:p>
            <a:pPr marL="304800" marR="13335" indent="-285750">
              <a:lnSpc>
                <a:spcPct val="100800"/>
              </a:lnSpc>
              <a:spcBef>
                <a:spcPts val="266"/>
              </a:spcBef>
              <a:buFontTx/>
              <a:buChar char="-"/>
            </a:pPr>
            <a:r>
              <a:rPr lang="vi-VN" sz="1600" b="0" i="0" dirty="0">
                <a:solidFill>
                  <a:srgbClr val="000000"/>
                </a:solidFill>
                <a:effectLst/>
                <a:latin typeface="Arial" panose="020B0604020202020204" pitchFamily="34" charset="0"/>
              </a:rPr>
              <a:t>Chuẩn bị nguyên liệu: cá dùng để xông khói gồm cá hồng, cá thu, cá ngừ, cá</a:t>
            </a:r>
            <a:r>
              <a:rPr lang="en-US" sz="1600" b="0" i="0" dirty="0">
                <a:solidFill>
                  <a:srgbClr val="000000"/>
                </a:solidFill>
                <a:effectLst/>
                <a:latin typeface="Arial" panose="020B0604020202020204" pitchFamily="34" charset="0"/>
              </a:rPr>
              <a:t> </a:t>
            </a:r>
            <a:r>
              <a:rPr lang="vi-VN" sz="1600" b="0" i="0" dirty="0">
                <a:solidFill>
                  <a:srgbClr val="000000"/>
                </a:solidFill>
                <a:effectLst/>
                <a:latin typeface="Arial" panose="020B0604020202020204" pitchFamily="34" charset="0"/>
              </a:rPr>
              <a:t>chép ... Sau khi xử lý, bỏ đầu, vây, vảy, nội tạng, rửa sạch. Nếu cá lớn phi lê lấy 2</a:t>
            </a:r>
            <a:r>
              <a:rPr lang="en-US" sz="1600" b="0" i="0" dirty="0">
                <a:solidFill>
                  <a:srgbClr val="000000"/>
                </a:solidFill>
                <a:effectLst/>
                <a:latin typeface="Arial" panose="020B0604020202020204" pitchFamily="34" charset="0"/>
              </a:rPr>
              <a:t> </a:t>
            </a:r>
            <a:r>
              <a:rPr lang="vi-VN" sz="1600" b="0" i="0" dirty="0">
                <a:solidFill>
                  <a:srgbClr val="000000"/>
                </a:solidFill>
                <a:effectLst/>
                <a:latin typeface="Arial" panose="020B0604020202020204" pitchFamily="34" charset="0"/>
              </a:rPr>
              <a:t>lườn, cá nhỏ để cá nguyên con.</a:t>
            </a:r>
            <a:endParaRPr lang="en-US" sz="1600" b="0" i="0" dirty="0">
              <a:solidFill>
                <a:srgbClr val="000000"/>
              </a:solidFill>
              <a:effectLst/>
              <a:latin typeface="Arial" panose="020B0604020202020204" pitchFamily="34" charset="0"/>
            </a:endParaRPr>
          </a:p>
          <a:p>
            <a:pPr marL="304800" marR="13335" indent="-285750">
              <a:lnSpc>
                <a:spcPct val="100800"/>
              </a:lnSpc>
              <a:spcBef>
                <a:spcPts val="266"/>
              </a:spcBef>
              <a:buFontTx/>
              <a:buChar char="-"/>
            </a:pPr>
            <a:r>
              <a:rPr lang="vi-VN" sz="1600" b="0" i="0" dirty="0">
                <a:solidFill>
                  <a:srgbClr val="000000"/>
                </a:solidFill>
                <a:effectLst/>
                <a:latin typeface="Arial" panose="020B0604020202020204" pitchFamily="34" charset="0"/>
              </a:rPr>
              <a:t>Ướp muối: tùy theo nguyên liệu to nhỏ khác nhau mà quyết định tỉ lệ ướp sao</a:t>
            </a:r>
            <a:r>
              <a:rPr lang="en-US" sz="1600" b="0" i="0" dirty="0">
                <a:solidFill>
                  <a:srgbClr val="000000"/>
                </a:solidFill>
                <a:effectLst/>
                <a:latin typeface="Arial" panose="020B0604020202020204" pitchFamily="34" charset="0"/>
              </a:rPr>
              <a:t> </a:t>
            </a:r>
            <a:r>
              <a:rPr lang="vi-VN" sz="1600" b="0" i="0" dirty="0">
                <a:solidFill>
                  <a:srgbClr val="000000"/>
                </a:solidFill>
                <a:effectLst/>
                <a:latin typeface="Arial" panose="020B0604020202020204" pitchFamily="34" charset="0"/>
              </a:rPr>
              <a:t>cho khi ướp cá phải đạt độ mặn 1,5 - 2%</a:t>
            </a:r>
            <a:endParaRPr lang="en-US" sz="1600" dirty="0">
              <a:latin typeface="Arial" panose="020B0604020202020204" pitchFamily="34" charset="0"/>
            </a:endParaRPr>
          </a:p>
          <a:p>
            <a:pPr marL="304800" marR="13335" indent="-285750">
              <a:lnSpc>
                <a:spcPct val="100800"/>
              </a:lnSpc>
              <a:spcBef>
                <a:spcPts val="266"/>
              </a:spcBef>
              <a:buFontTx/>
              <a:buChar char="-"/>
            </a:pPr>
            <a:r>
              <a:rPr lang="vi-VN" sz="1600" b="0" i="0" dirty="0">
                <a:solidFill>
                  <a:srgbClr val="000000"/>
                </a:solidFill>
                <a:effectLst/>
                <a:latin typeface="Arial" panose="020B0604020202020204" pitchFamily="34" charset="0"/>
              </a:rPr>
              <a:t>Xông khói: treo cá lên các móc treo trong phòng, cá nhỏ xếp vàp khay cách</a:t>
            </a:r>
            <a:r>
              <a:rPr lang="en-US" sz="1600" b="0" i="0" dirty="0">
                <a:solidFill>
                  <a:srgbClr val="000000"/>
                </a:solidFill>
                <a:effectLst/>
                <a:latin typeface="Arial" panose="020B0604020202020204" pitchFamily="34" charset="0"/>
              </a:rPr>
              <a:t> </a:t>
            </a:r>
            <a:r>
              <a:rPr lang="vi-VN" sz="1600" b="0" i="0" dirty="0">
                <a:solidFill>
                  <a:srgbClr val="000000"/>
                </a:solidFill>
                <a:effectLst/>
                <a:latin typeface="Arial" panose="020B0604020202020204" pitchFamily="34" charset="0"/>
              </a:rPr>
              <a:t>đều đặn để khói bám đều.</a:t>
            </a:r>
            <a:br>
              <a:rPr lang="vi-VN" sz="1600" b="0" i="0" dirty="0">
                <a:solidFill>
                  <a:srgbClr val="000000"/>
                </a:solidFill>
                <a:effectLst/>
                <a:latin typeface="Arial" panose="020B0604020202020204" pitchFamily="34" charset="0"/>
              </a:rPr>
            </a:br>
            <a:r>
              <a:rPr lang="vi-VN" sz="1600" b="0" i="0" dirty="0">
                <a:solidFill>
                  <a:srgbClr val="000000"/>
                </a:solidFill>
                <a:effectLst/>
                <a:latin typeface="Arial" panose="020B0604020202020204" pitchFamily="34" charset="0"/>
              </a:rPr>
              <a:t>Nhiệt độ xông khói khoảng 40 – 60oC đối với xông khói nguội và 120 – 140oC</a:t>
            </a:r>
            <a:r>
              <a:rPr lang="en-US" sz="1600" b="0" i="0" dirty="0">
                <a:solidFill>
                  <a:srgbClr val="000000"/>
                </a:solidFill>
                <a:effectLst/>
                <a:latin typeface="Arial" panose="020B0604020202020204" pitchFamily="34" charset="0"/>
              </a:rPr>
              <a:t> </a:t>
            </a:r>
            <a:r>
              <a:rPr lang="vi-VN" sz="1600" b="0" i="0" dirty="0">
                <a:solidFill>
                  <a:srgbClr val="000000"/>
                </a:solidFill>
                <a:effectLst/>
                <a:latin typeface="Arial" panose="020B0604020202020204" pitchFamily="34" charset="0"/>
              </a:rPr>
              <a:t>đối với xông khói nóng.</a:t>
            </a:r>
            <a:br>
              <a:rPr lang="vi-VN" sz="1600" b="0" i="0" dirty="0">
                <a:solidFill>
                  <a:srgbClr val="000000"/>
                </a:solidFill>
                <a:effectLst/>
                <a:latin typeface="Arial" panose="020B0604020202020204" pitchFamily="34" charset="0"/>
              </a:rPr>
            </a:br>
            <a:r>
              <a:rPr lang="vi-VN" sz="1600" b="0" i="0" dirty="0">
                <a:solidFill>
                  <a:srgbClr val="000000"/>
                </a:solidFill>
                <a:effectLst/>
                <a:latin typeface="Arial" panose="020B0604020202020204" pitchFamily="34" charset="0"/>
              </a:rPr>
              <a:t>Thời gian xông khói nguội khoảng 3 - 4 ngày, xông khói nóng khoảng 2 - 4 giờ</a:t>
            </a:r>
            <a:r>
              <a:rPr lang="en-US" sz="1600" b="0" i="0" dirty="0">
                <a:solidFill>
                  <a:srgbClr val="000000"/>
                </a:solidFill>
                <a:effectLst/>
                <a:latin typeface="Arial" panose="020B0604020202020204" pitchFamily="34" charset="0"/>
              </a:rPr>
              <a:t> </a:t>
            </a:r>
            <a:br>
              <a:rPr lang="vi-VN" sz="1600" b="0" i="0" dirty="0">
                <a:solidFill>
                  <a:srgbClr val="000000"/>
                </a:solidFill>
                <a:effectLst/>
                <a:latin typeface="Arial" panose="020B0604020202020204" pitchFamily="34" charset="0"/>
              </a:rPr>
            </a:br>
            <a:r>
              <a:rPr lang="vi-VN" sz="1600" b="0" i="0" dirty="0">
                <a:solidFill>
                  <a:srgbClr val="000000"/>
                </a:solidFill>
                <a:effectLst/>
                <a:latin typeface="Arial" panose="020B0604020202020204" pitchFamily="34" charset="0"/>
              </a:rPr>
              <a:t>Đối với phương pháp xông khói nguội, thường người ta áp dụng phương pháp</a:t>
            </a:r>
            <a:br>
              <a:rPr lang="vi-VN" sz="1600" b="0" i="0" dirty="0">
                <a:solidFill>
                  <a:srgbClr val="000000"/>
                </a:solidFill>
                <a:effectLst/>
                <a:latin typeface="Arial" panose="020B0604020202020204" pitchFamily="34" charset="0"/>
              </a:rPr>
            </a:br>
            <a:r>
              <a:rPr lang="vi-VN" sz="1600" b="0" i="0" dirty="0">
                <a:solidFill>
                  <a:srgbClr val="000000"/>
                </a:solidFill>
                <a:effectLst/>
                <a:latin typeface="Arial" panose="020B0604020202020204" pitchFamily="34" charset="0"/>
              </a:rPr>
              <a:t>gián đoạn (ban ngày xông khói, ban đêm ủ ấm, sáng hôm sau mở cửa phòng xông</a:t>
            </a:r>
            <a:br>
              <a:rPr lang="vi-VN" sz="1600" b="0" i="0" dirty="0">
                <a:solidFill>
                  <a:srgbClr val="000000"/>
                </a:solidFill>
                <a:effectLst/>
                <a:latin typeface="Arial" panose="020B0604020202020204" pitchFamily="34" charset="0"/>
              </a:rPr>
            </a:br>
            <a:r>
              <a:rPr lang="vi-VN" sz="1600" b="0" i="0" dirty="0">
                <a:solidFill>
                  <a:srgbClr val="000000"/>
                </a:solidFill>
                <a:effectLst/>
                <a:latin typeface="Arial" panose="020B0604020202020204" pitchFamily="34" charset="0"/>
              </a:rPr>
              <a:t>khói cho hơi nước thoát ra ngoài)</a:t>
            </a:r>
            <a:r>
              <a:rPr lang="vi-VN" sz="1600" dirty="0"/>
              <a:t> </a:t>
            </a:r>
            <a:endParaRPr sz="1600" dirty="0">
              <a:solidFill>
                <a:schemeClr val="tx1"/>
              </a:solidFill>
            </a:endParaRPr>
          </a:p>
        </p:txBody>
      </p:sp>
      <p:sp>
        <p:nvSpPr>
          <p:cNvPr id="4" name="object 3">
            <a:extLst>
              <a:ext uri="{FF2B5EF4-FFF2-40B4-BE49-F238E27FC236}">
                <a16:creationId xmlns:a16="http://schemas.microsoft.com/office/drawing/2014/main" id="{159F7635-0CAF-4E8F-8BD9-AF51D097A3BD}"/>
              </a:ext>
            </a:extLst>
          </p:cNvPr>
          <p:cNvSpPr txBox="1">
            <a:spLocks/>
          </p:cNvSpPr>
          <p:nvPr/>
        </p:nvSpPr>
        <p:spPr>
          <a:xfrm>
            <a:off x="598166" y="704481"/>
            <a:ext cx="8123802" cy="297998"/>
          </a:xfrm>
          <a:prstGeom prst="rect">
            <a:avLst/>
          </a:prstGeom>
        </p:spPr>
        <p:txBody>
          <a:bodyPr spcFirstLastPara="1" vert="horz" wrap="square" lIns="0" tIns="8096"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9525">
              <a:spcBef>
                <a:spcPts val="94"/>
              </a:spcBef>
            </a:pPr>
            <a:r>
              <a:rPr lang="en-US" sz="1800" b="1" dirty="0" err="1">
                <a:solidFill>
                  <a:schemeClr val="bg2">
                    <a:lumMod val="25000"/>
                  </a:schemeClr>
                </a:solidFill>
                <a:latin typeface="Arial" panose="020B0604020202020204" pitchFamily="34" charset="0"/>
              </a:rPr>
              <a:t>Kỹ</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thuật</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nhiệt</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độ</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cao</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trong</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chế</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biến</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và</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bảo</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quản</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thủy</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sản</a:t>
            </a:r>
            <a:endParaRPr lang="en-US" sz="1800" b="1" dirty="0">
              <a:solidFill>
                <a:schemeClr val="bg2">
                  <a:lumMod val="25000"/>
                </a:schemeClr>
              </a:solidFill>
              <a:latin typeface="Arial" panose="020B0604020202020204" pitchFamily="34" charset="0"/>
            </a:endParaRPr>
          </a:p>
        </p:txBody>
      </p:sp>
    </p:spTree>
    <p:extLst>
      <p:ext uri="{BB962C8B-B14F-4D97-AF65-F5344CB8AC3E}">
        <p14:creationId xmlns:p14="http://schemas.microsoft.com/office/powerpoint/2010/main" val="20773700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8"/>
          <p:cNvSpPr txBox="1"/>
          <p:nvPr/>
        </p:nvSpPr>
        <p:spPr>
          <a:xfrm>
            <a:off x="1003519" y="1224322"/>
            <a:ext cx="7269161" cy="3135185"/>
          </a:xfrm>
          <a:prstGeom prst="rect">
            <a:avLst/>
          </a:prstGeom>
        </p:spPr>
        <p:txBody>
          <a:bodyPr vert="horz" wrap="square" lIns="0" tIns="8096" rIns="0" bIns="0" rtlCol="0">
            <a:spAutoFit/>
          </a:bodyPr>
          <a:lstStyle/>
          <a:p>
            <a:pPr marL="9525">
              <a:spcBef>
                <a:spcPts val="623"/>
              </a:spcBef>
            </a:pPr>
            <a:r>
              <a:rPr sz="1350" b="1" i="1" dirty="0" err="1">
                <a:solidFill>
                  <a:srgbClr val="009900"/>
                </a:solidFill>
              </a:rPr>
              <a:t>Sản</a:t>
            </a:r>
            <a:r>
              <a:rPr sz="1350" b="1" i="1" spc="26" dirty="0">
                <a:solidFill>
                  <a:srgbClr val="009900"/>
                </a:solidFill>
              </a:rPr>
              <a:t> </a:t>
            </a:r>
            <a:r>
              <a:rPr sz="1350" b="1" i="1" dirty="0">
                <a:solidFill>
                  <a:srgbClr val="009900"/>
                </a:solidFill>
              </a:rPr>
              <a:t>phẩm</a:t>
            </a:r>
            <a:r>
              <a:rPr sz="1350" b="1" i="1" spc="-60" dirty="0">
                <a:solidFill>
                  <a:srgbClr val="009900"/>
                </a:solidFill>
              </a:rPr>
              <a:t> </a:t>
            </a:r>
            <a:r>
              <a:rPr sz="1350" b="1" i="1" dirty="0">
                <a:solidFill>
                  <a:srgbClr val="009900"/>
                </a:solidFill>
              </a:rPr>
              <a:t>cá</a:t>
            </a:r>
            <a:r>
              <a:rPr sz="1350" b="1" i="1" spc="49" dirty="0">
                <a:solidFill>
                  <a:srgbClr val="009900"/>
                </a:solidFill>
              </a:rPr>
              <a:t> </a:t>
            </a:r>
            <a:r>
              <a:rPr sz="1350" b="1" i="1" dirty="0">
                <a:solidFill>
                  <a:srgbClr val="009900"/>
                </a:solidFill>
              </a:rPr>
              <a:t>đóng</a:t>
            </a:r>
            <a:r>
              <a:rPr sz="1350" b="1" i="1" spc="-79" dirty="0">
                <a:solidFill>
                  <a:srgbClr val="009900"/>
                </a:solidFill>
              </a:rPr>
              <a:t> </a:t>
            </a:r>
            <a:r>
              <a:rPr sz="1350" b="1" i="1" spc="-19" dirty="0">
                <a:solidFill>
                  <a:srgbClr val="009900"/>
                </a:solidFill>
              </a:rPr>
              <a:t>hộp</a:t>
            </a:r>
            <a:endParaRPr sz="1350" dirty="0"/>
          </a:p>
          <a:p>
            <a:pPr marL="9525" marR="426720">
              <a:lnSpc>
                <a:spcPct val="100800"/>
              </a:lnSpc>
              <a:spcBef>
                <a:spcPts val="803"/>
              </a:spcBef>
            </a:pPr>
            <a:r>
              <a:rPr sz="1350" dirty="0"/>
              <a:t>Nguyên</a:t>
            </a:r>
            <a:r>
              <a:rPr sz="1350" spc="71" dirty="0"/>
              <a:t> </a:t>
            </a:r>
            <a:r>
              <a:rPr sz="1350" dirty="0"/>
              <a:t>lý</a:t>
            </a:r>
            <a:r>
              <a:rPr sz="1350" spc="90" dirty="0"/>
              <a:t> </a:t>
            </a:r>
            <a:r>
              <a:rPr sz="1350" dirty="0"/>
              <a:t>của</a:t>
            </a:r>
            <a:r>
              <a:rPr sz="1350" spc="79" dirty="0"/>
              <a:t> </a:t>
            </a:r>
            <a:r>
              <a:rPr sz="1350" dirty="0"/>
              <a:t>quá</a:t>
            </a:r>
            <a:r>
              <a:rPr sz="1350" spc="75" dirty="0"/>
              <a:t> </a:t>
            </a:r>
            <a:r>
              <a:rPr sz="1350" dirty="0"/>
              <a:t>trình</a:t>
            </a:r>
            <a:r>
              <a:rPr sz="1350" spc="79" dirty="0"/>
              <a:t> </a:t>
            </a:r>
            <a:r>
              <a:rPr sz="1350" dirty="0"/>
              <a:t>xử</a:t>
            </a:r>
            <a:r>
              <a:rPr sz="1350" spc="94" dirty="0"/>
              <a:t> </a:t>
            </a:r>
            <a:r>
              <a:rPr sz="1350" dirty="0"/>
              <a:t>lý</a:t>
            </a:r>
            <a:r>
              <a:rPr sz="1350" spc="94" dirty="0"/>
              <a:t> </a:t>
            </a:r>
            <a:r>
              <a:rPr sz="1350" dirty="0"/>
              <a:t>nhiệt</a:t>
            </a:r>
            <a:r>
              <a:rPr sz="1350" spc="113" dirty="0"/>
              <a:t> </a:t>
            </a:r>
            <a:r>
              <a:rPr sz="1350" dirty="0"/>
              <a:t>đồ</a:t>
            </a:r>
            <a:r>
              <a:rPr sz="1350" spc="79" dirty="0"/>
              <a:t> </a:t>
            </a:r>
            <a:r>
              <a:rPr sz="1350" dirty="0"/>
              <a:t>hộp:</a:t>
            </a:r>
            <a:r>
              <a:rPr sz="1350" spc="113" dirty="0"/>
              <a:t> </a:t>
            </a:r>
            <a:r>
              <a:rPr sz="1350" dirty="0"/>
              <a:t>phá</a:t>
            </a:r>
            <a:r>
              <a:rPr sz="1350" spc="71" dirty="0"/>
              <a:t> </a:t>
            </a:r>
            <a:r>
              <a:rPr sz="1350" dirty="0"/>
              <a:t>hủy</a:t>
            </a:r>
            <a:r>
              <a:rPr sz="1350" spc="98" dirty="0"/>
              <a:t> </a:t>
            </a:r>
            <a:r>
              <a:rPr sz="1350" dirty="0"/>
              <a:t>hay</a:t>
            </a:r>
            <a:r>
              <a:rPr sz="1350" spc="94" dirty="0"/>
              <a:t> </a:t>
            </a:r>
            <a:r>
              <a:rPr sz="1350" dirty="0"/>
              <a:t>vô</a:t>
            </a:r>
            <a:r>
              <a:rPr sz="1350" spc="75" dirty="0"/>
              <a:t> </a:t>
            </a:r>
            <a:r>
              <a:rPr sz="1350" dirty="0"/>
              <a:t>hoạt</a:t>
            </a:r>
            <a:r>
              <a:rPr sz="1350" spc="113" dirty="0"/>
              <a:t> </a:t>
            </a:r>
            <a:r>
              <a:rPr sz="1350" spc="-8" dirty="0"/>
              <a:t>enzyme </a:t>
            </a:r>
            <a:r>
              <a:rPr sz="1350" dirty="0"/>
              <a:t>và</a:t>
            </a:r>
            <a:r>
              <a:rPr sz="1350" spc="-38" dirty="0"/>
              <a:t> </a:t>
            </a:r>
            <a:r>
              <a:rPr sz="1350" dirty="0"/>
              <a:t>vi</a:t>
            </a:r>
            <a:r>
              <a:rPr sz="1350" spc="-26" dirty="0"/>
              <a:t> </a:t>
            </a:r>
            <a:r>
              <a:rPr sz="1350" dirty="0"/>
              <a:t>khuẩn,</a:t>
            </a:r>
            <a:r>
              <a:rPr sz="1350" spc="60" dirty="0"/>
              <a:t> </a:t>
            </a:r>
            <a:r>
              <a:rPr sz="1350" dirty="0"/>
              <a:t>tránh</a:t>
            </a:r>
            <a:r>
              <a:rPr sz="1350" spc="-26" dirty="0"/>
              <a:t> </a:t>
            </a:r>
            <a:r>
              <a:rPr sz="1350" dirty="0"/>
              <a:t>sự</a:t>
            </a:r>
            <a:r>
              <a:rPr sz="1350" spc="-11" dirty="0"/>
              <a:t> </a:t>
            </a:r>
            <a:r>
              <a:rPr sz="1350" dirty="0"/>
              <a:t>lây</a:t>
            </a:r>
            <a:r>
              <a:rPr sz="1350" spc="-11" dirty="0"/>
              <a:t> </a:t>
            </a:r>
            <a:r>
              <a:rPr sz="1350" dirty="0"/>
              <a:t>nhiễm</a:t>
            </a:r>
            <a:r>
              <a:rPr sz="1350" spc="41" dirty="0"/>
              <a:t> </a:t>
            </a:r>
            <a:r>
              <a:rPr sz="1350" dirty="0"/>
              <a:t>trở</a:t>
            </a:r>
            <a:r>
              <a:rPr sz="1350" spc="-45" dirty="0"/>
              <a:t> </a:t>
            </a:r>
            <a:r>
              <a:rPr sz="1350" dirty="0"/>
              <a:t>lại</a:t>
            </a:r>
            <a:r>
              <a:rPr sz="1350" spc="23" dirty="0"/>
              <a:t> </a:t>
            </a:r>
            <a:r>
              <a:rPr sz="1350" dirty="0"/>
              <a:t>từ</a:t>
            </a:r>
            <a:r>
              <a:rPr sz="1350" spc="-68" dirty="0"/>
              <a:t> </a:t>
            </a:r>
            <a:r>
              <a:rPr sz="1350" dirty="0"/>
              <a:t>môi</a:t>
            </a:r>
            <a:r>
              <a:rPr sz="1350" spc="-26" dirty="0"/>
              <a:t> </a:t>
            </a:r>
            <a:r>
              <a:rPr sz="1350" dirty="0"/>
              <a:t>trường</a:t>
            </a:r>
            <a:r>
              <a:rPr sz="1350" spc="-23" dirty="0"/>
              <a:t> </a:t>
            </a:r>
            <a:r>
              <a:rPr sz="1350" dirty="0"/>
              <a:t>bên</a:t>
            </a:r>
            <a:r>
              <a:rPr sz="1350" spc="26" dirty="0"/>
              <a:t> </a:t>
            </a:r>
            <a:r>
              <a:rPr sz="1350" spc="-8" dirty="0" err="1"/>
              <a:t>ngoài</a:t>
            </a:r>
            <a:r>
              <a:rPr sz="1350" spc="-8" dirty="0"/>
              <a:t>.</a:t>
            </a:r>
            <a:endParaRPr lang="en-US" sz="1350" spc="-8" dirty="0"/>
          </a:p>
          <a:p>
            <a:pPr marL="9525" marR="426720">
              <a:lnSpc>
                <a:spcPct val="100800"/>
              </a:lnSpc>
              <a:spcBef>
                <a:spcPts val="803"/>
              </a:spcBef>
            </a:pPr>
            <a:r>
              <a:rPr lang="en-US" sz="1350" dirty="0"/>
              <a:t>- </a:t>
            </a:r>
            <a:r>
              <a:rPr sz="1350" dirty="0" err="1"/>
              <a:t>Sản</a:t>
            </a:r>
            <a:r>
              <a:rPr sz="1350" spc="-45" dirty="0"/>
              <a:t> </a:t>
            </a:r>
            <a:r>
              <a:rPr sz="1350" dirty="0"/>
              <a:t>phẩm</a:t>
            </a:r>
            <a:r>
              <a:rPr sz="1350" spc="30" dirty="0"/>
              <a:t> </a:t>
            </a:r>
            <a:r>
              <a:rPr sz="1350" dirty="0"/>
              <a:t>cá</a:t>
            </a:r>
            <a:r>
              <a:rPr sz="1350" spc="-41" dirty="0"/>
              <a:t> </a:t>
            </a:r>
            <a:r>
              <a:rPr sz="1350" dirty="0"/>
              <a:t>vẫn</a:t>
            </a:r>
            <a:r>
              <a:rPr sz="1350" spc="-38" dirty="0"/>
              <a:t> </a:t>
            </a:r>
            <a:r>
              <a:rPr sz="1350" dirty="0"/>
              <a:t>giữ</a:t>
            </a:r>
            <a:r>
              <a:rPr sz="1350" spc="30" dirty="0"/>
              <a:t> </a:t>
            </a:r>
            <a:r>
              <a:rPr sz="1350" dirty="0"/>
              <a:t>được</a:t>
            </a:r>
            <a:r>
              <a:rPr sz="1350" spc="-71" dirty="0"/>
              <a:t> </a:t>
            </a:r>
            <a:r>
              <a:rPr sz="1350" dirty="0"/>
              <a:t>chất</a:t>
            </a:r>
            <a:r>
              <a:rPr sz="1350" spc="-8" dirty="0"/>
              <a:t> </a:t>
            </a:r>
            <a:r>
              <a:rPr sz="1350" dirty="0"/>
              <a:t>lượng</a:t>
            </a:r>
            <a:r>
              <a:rPr sz="1350" spc="15" dirty="0"/>
              <a:t> </a:t>
            </a:r>
            <a:r>
              <a:rPr sz="1350" dirty="0"/>
              <a:t>tốt</a:t>
            </a:r>
            <a:r>
              <a:rPr sz="1350" spc="-56" dirty="0"/>
              <a:t> </a:t>
            </a:r>
            <a:r>
              <a:rPr sz="1350" dirty="0"/>
              <a:t>mà</a:t>
            </a:r>
            <a:r>
              <a:rPr sz="1350" spc="-41" dirty="0"/>
              <a:t> </a:t>
            </a:r>
            <a:r>
              <a:rPr sz="1350" dirty="0"/>
              <a:t>không</a:t>
            </a:r>
            <a:r>
              <a:rPr sz="1350" spc="15" dirty="0"/>
              <a:t> </a:t>
            </a:r>
            <a:r>
              <a:rPr sz="1350" dirty="0"/>
              <a:t>cần</a:t>
            </a:r>
            <a:r>
              <a:rPr sz="1350" spc="-38" dirty="0"/>
              <a:t> </a:t>
            </a:r>
            <a:r>
              <a:rPr sz="1350" dirty="0"/>
              <a:t>bảo</a:t>
            </a:r>
            <a:r>
              <a:rPr sz="1350" spc="15" dirty="0"/>
              <a:t> </a:t>
            </a:r>
            <a:r>
              <a:rPr sz="1350" dirty="0"/>
              <a:t>quản</a:t>
            </a:r>
            <a:r>
              <a:rPr sz="1350" spc="15" dirty="0"/>
              <a:t> </a:t>
            </a:r>
            <a:r>
              <a:rPr sz="1350" spc="-8" dirty="0" err="1"/>
              <a:t>lạnh</a:t>
            </a:r>
            <a:r>
              <a:rPr sz="1350" spc="-8" dirty="0"/>
              <a:t>.</a:t>
            </a:r>
            <a:endParaRPr lang="en-US" sz="1350" spc="-8" dirty="0"/>
          </a:p>
          <a:p>
            <a:pPr marL="9525" marR="426720">
              <a:lnSpc>
                <a:spcPct val="100800"/>
              </a:lnSpc>
              <a:spcBef>
                <a:spcPts val="803"/>
              </a:spcBef>
            </a:pPr>
            <a:r>
              <a:rPr lang="en-US" sz="1350" dirty="0"/>
              <a:t>- </a:t>
            </a:r>
            <a:r>
              <a:rPr sz="1350" dirty="0" err="1"/>
              <a:t>Kéo</a:t>
            </a:r>
            <a:r>
              <a:rPr sz="1350" spc="-38" dirty="0"/>
              <a:t> </a:t>
            </a:r>
            <a:r>
              <a:rPr sz="1350" dirty="0"/>
              <a:t>dài</a:t>
            </a:r>
            <a:r>
              <a:rPr sz="1350" spc="15" dirty="0"/>
              <a:t> </a:t>
            </a:r>
            <a:r>
              <a:rPr sz="1350" dirty="0"/>
              <a:t>thời</a:t>
            </a:r>
            <a:r>
              <a:rPr sz="1350" spc="-38" dirty="0"/>
              <a:t> </a:t>
            </a:r>
            <a:r>
              <a:rPr sz="1350" dirty="0"/>
              <a:t>gian</a:t>
            </a:r>
            <a:r>
              <a:rPr sz="1350" spc="15" dirty="0"/>
              <a:t> </a:t>
            </a:r>
            <a:r>
              <a:rPr sz="1350" dirty="0"/>
              <a:t>bảo</a:t>
            </a:r>
            <a:r>
              <a:rPr sz="1350" spc="-38" dirty="0"/>
              <a:t> </a:t>
            </a:r>
            <a:r>
              <a:rPr sz="1350" dirty="0"/>
              <a:t>quản</a:t>
            </a:r>
            <a:r>
              <a:rPr sz="1350" spc="15" dirty="0"/>
              <a:t> </a:t>
            </a:r>
            <a:r>
              <a:rPr sz="1350" dirty="0"/>
              <a:t>và</a:t>
            </a:r>
            <a:r>
              <a:rPr sz="1350" spc="-38" dirty="0"/>
              <a:t> </a:t>
            </a:r>
            <a:r>
              <a:rPr sz="1350" dirty="0"/>
              <a:t>tăng</a:t>
            </a:r>
            <a:r>
              <a:rPr sz="1350" spc="15" dirty="0"/>
              <a:t> </a:t>
            </a:r>
            <a:r>
              <a:rPr sz="1350" dirty="0"/>
              <a:t>giá</a:t>
            </a:r>
            <a:r>
              <a:rPr sz="1350" spc="-38" dirty="0"/>
              <a:t> </a:t>
            </a:r>
            <a:r>
              <a:rPr sz="1350" dirty="0"/>
              <a:t>trị</a:t>
            </a:r>
            <a:r>
              <a:rPr sz="1350" spc="-34" dirty="0"/>
              <a:t> </a:t>
            </a:r>
            <a:r>
              <a:rPr sz="1350" dirty="0"/>
              <a:t>thương</a:t>
            </a:r>
            <a:r>
              <a:rPr sz="1350" spc="-34" dirty="0"/>
              <a:t> </a:t>
            </a:r>
            <a:r>
              <a:rPr sz="1350" dirty="0"/>
              <a:t>phẩm</a:t>
            </a:r>
            <a:r>
              <a:rPr sz="1350" spc="34" dirty="0"/>
              <a:t> </a:t>
            </a:r>
            <a:r>
              <a:rPr sz="1350" dirty="0"/>
              <a:t>của</a:t>
            </a:r>
            <a:r>
              <a:rPr sz="1350" spc="-38" dirty="0"/>
              <a:t> </a:t>
            </a:r>
            <a:r>
              <a:rPr sz="1350" dirty="0"/>
              <a:t>sản</a:t>
            </a:r>
            <a:r>
              <a:rPr sz="1350" spc="-38" dirty="0"/>
              <a:t> </a:t>
            </a:r>
            <a:r>
              <a:rPr sz="1350" spc="-8" dirty="0"/>
              <a:t>phẩm.</a:t>
            </a:r>
            <a:endParaRPr sz="1350" dirty="0"/>
          </a:p>
          <a:p>
            <a:pPr marL="33338">
              <a:spcBef>
                <a:spcPts val="1088"/>
              </a:spcBef>
            </a:pPr>
            <a:r>
              <a:rPr sz="1350" b="1" dirty="0"/>
              <a:t>a.</a:t>
            </a:r>
            <a:r>
              <a:rPr sz="1350" b="1" spc="15" dirty="0"/>
              <a:t> </a:t>
            </a:r>
            <a:r>
              <a:rPr sz="1350" b="1" dirty="0"/>
              <a:t>Chọn</a:t>
            </a:r>
            <a:r>
              <a:rPr sz="1350" b="1" spc="-26" dirty="0"/>
              <a:t> </a:t>
            </a:r>
            <a:r>
              <a:rPr sz="1350" b="1" dirty="0"/>
              <a:t>lựa</a:t>
            </a:r>
            <a:r>
              <a:rPr sz="1350" b="1" spc="-8" dirty="0"/>
              <a:t> </a:t>
            </a:r>
            <a:r>
              <a:rPr sz="1350" b="1" dirty="0"/>
              <a:t>tiến</a:t>
            </a:r>
            <a:r>
              <a:rPr sz="1350" b="1" spc="-26" dirty="0"/>
              <a:t> </a:t>
            </a:r>
            <a:r>
              <a:rPr sz="1350" b="1" dirty="0"/>
              <a:t>trình</a:t>
            </a:r>
            <a:r>
              <a:rPr sz="1350" b="1" spc="-26" dirty="0"/>
              <a:t> </a:t>
            </a:r>
            <a:r>
              <a:rPr sz="1350" b="1" dirty="0"/>
              <a:t>chế</a:t>
            </a:r>
            <a:r>
              <a:rPr sz="1350" b="1" spc="-8" dirty="0"/>
              <a:t> </a:t>
            </a:r>
            <a:r>
              <a:rPr sz="1350" b="1" dirty="0"/>
              <a:t>biến</a:t>
            </a:r>
            <a:r>
              <a:rPr sz="1350" b="1" spc="-26" dirty="0"/>
              <a:t> </a:t>
            </a:r>
            <a:r>
              <a:rPr sz="1350" b="1" spc="-8" dirty="0"/>
              <a:t>nhiệt</a:t>
            </a:r>
            <a:endParaRPr sz="1350" dirty="0"/>
          </a:p>
          <a:p>
            <a:pPr marL="173831" indent="-107156">
              <a:spcBef>
                <a:spcPts val="998"/>
              </a:spcBef>
              <a:buChar char="-"/>
              <a:tabLst>
                <a:tab pos="173831" algn="l"/>
              </a:tabLst>
            </a:pPr>
            <a:r>
              <a:rPr sz="1350" dirty="0"/>
              <a:t>Sản</a:t>
            </a:r>
            <a:r>
              <a:rPr sz="1350" spc="-41" dirty="0"/>
              <a:t> </a:t>
            </a:r>
            <a:r>
              <a:rPr sz="1350" dirty="0"/>
              <a:t>phẩm</a:t>
            </a:r>
            <a:r>
              <a:rPr sz="1350" spc="45" dirty="0"/>
              <a:t> </a:t>
            </a:r>
            <a:r>
              <a:rPr sz="1350" dirty="0"/>
              <a:t>có</a:t>
            </a:r>
            <a:r>
              <a:rPr sz="1350" spc="-26" dirty="0"/>
              <a:t> </a:t>
            </a:r>
            <a:r>
              <a:rPr sz="1350" dirty="0"/>
              <a:t>độ</a:t>
            </a:r>
            <a:r>
              <a:rPr sz="1350" spc="-30" dirty="0"/>
              <a:t> </a:t>
            </a:r>
            <a:r>
              <a:rPr sz="1350" dirty="0"/>
              <a:t>acid</a:t>
            </a:r>
            <a:r>
              <a:rPr sz="1350" spc="23" dirty="0"/>
              <a:t> </a:t>
            </a:r>
            <a:r>
              <a:rPr sz="1350" dirty="0"/>
              <a:t>cao</a:t>
            </a:r>
            <a:r>
              <a:rPr sz="1350" spc="-26" dirty="0"/>
              <a:t> </a:t>
            </a:r>
            <a:r>
              <a:rPr sz="1350" dirty="0"/>
              <a:t>(pH</a:t>
            </a:r>
            <a:r>
              <a:rPr sz="1350" spc="-26" dirty="0"/>
              <a:t> </a:t>
            </a:r>
            <a:r>
              <a:rPr sz="1350" dirty="0"/>
              <a:t>&lt;</a:t>
            </a:r>
            <a:r>
              <a:rPr sz="1350" spc="-11" dirty="0"/>
              <a:t> </a:t>
            </a:r>
            <a:r>
              <a:rPr sz="1350" dirty="0"/>
              <a:t>4,5):</a:t>
            </a:r>
            <a:r>
              <a:rPr sz="1350" spc="8" dirty="0"/>
              <a:t> </a:t>
            </a:r>
            <a:r>
              <a:rPr sz="1350" dirty="0"/>
              <a:t>chế</a:t>
            </a:r>
            <a:r>
              <a:rPr sz="1350" spc="-26" dirty="0"/>
              <a:t> </a:t>
            </a:r>
            <a:r>
              <a:rPr sz="1350" dirty="0"/>
              <a:t>độ</a:t>
            </a:r>
            <a:r>
              <a:rPr sz="1350" spc="-30" dirty="0"/>
              <a:t> </a:t>
            </a:r>
            <a:r>
              <a:rPr sz="1350" dirty="0"/>
              <a:t>xử</a:t>
            </a:r>
            <a:r>
              <a:rPr sz="1350" spc="-11" dirty="0"/>
              <a:t> </a:t>
            </a:r>
            <a:r>
              <a:rPr sz="1350" dirty="0"/>
              <a:t>lý</a:t>
            </a:r>
            <a:r>
              <a:rPr sz="1350" spc="-11" dirty="0"/>
              <a:t> </a:t>
            </a:r>
            <a:r>
              <a:rPr sz="1350" dirty="0"/>
              <a:t>nhiệt</a:t>
            </a:r>
            <a:r>
              <a:rPr sz="1350" spc="64" dirty="0"/>
              <a:t> </a:t>
            </a:r>
            <a:r>
              <a:rPr sz="1350" dirty="0"/>
              <a:t>vừa</a:t>
            </a:r>
            <a:r>
              <a:rPr sz="1350" spc="-34" dirty="0"/>
              <a:t> </a:t>
            </a:r>
            <a:r>
              <a:rPr sz="1350" spc="-8" dirty="0"/>
              <a:t>phải.</a:t>
            </a:r>
            <a:endParaRPr sz="1350" dirty="0"/>
          </a:p>
          <a:p>
            <a:pPr marL="173831" indent="-107156">
              <a:spcBef>
                <a:spcPts val="633"/>
              </a:spcBef>
              <a:buChar char="-"/>
              <a:tabLst>
                <a:tab pos="173831" algn="l"/>
              </a:tabLst>
            </a:pPr>
            <a:r>
              <a:rPr sz="1350" dirty="0"/>
              <a:t>Sản</a:t>
            </a:r>
            <a:r>
              <a:rPr sz="1350" spc="-30" dirty="0"/>
              <a:t> </a:t>
            </a:r>
            <a:r>
              <a:rPr sz="1350" dirty="0"/>
              <a:t>phẩm</a:t>
            </a:r>
            <a:r>
              <a:rPr sz="1350" spc="49" dirty="0"/>
              <a:t> </a:t>
            </a:r>
            <a:r>
              <a:rPr sz="1350" dirty="0"/>
              <a:t>có</a:t>
            </a:r>
            <a:r>
              <a:rPr sz="1350" spc="-23" dirty="0"/>
              <a:t> </a:t>
            </a:r>
            <a:r>
              <a:rPr sz="1350" dirty="0"/>
              <a:t>độ</a:t>
            </a:r>
            <a:r>
              <a:rPr sz="1350" spc="-30" dirty="0"/>
              <a:t> </a:t>
            </a:r>
            <a:r>
              <a:rPr sz="1350" dirty="0"/>
              <a:t>acid</a:t>
            </a:r>
            <a:r>
              <a:rPr sz="1350" spc="30" dirty="0"/>
              <a:t> </a:t>
            </a:r>
            <a:r>
              <a:rPr sz="1350" dirty="0"/>
              <a:t>trung</a:t>
            </a:r>
            <a:r>
              <a:rPr sz="1350" spc="-23" dirty="0"/>
              <a:t> </a:t>
            </a:r>
            <a:r>
              <a:rPr sz="1350" dirty="0"/>
              <a:t>bình</a:t>
            </a:r>
            <a:r>
              <a:rPr sz="1350" spc="-23" dirty="0"/>
              <a:t> </a:t>
            </a:r>
            <a:r>
              <a:rPr sz="1350" dirty="0"/>
              <a:t>(pH</a:t>
            </a:r>
            <a:r>
              <a:rPr sz="1350" spc="30" dirty="0"/>
              <a:t> </a:t>
            </a:r>
            <a:r>
              <a:rPr sz="1350" dirty="0"/>
              <a:t>=</a:t>
            </a:r>
            <a:r>
              <a:rPr sz="1350" spc="-64" dirty="0"/>
              <a:t> </a:t>
            </a:r>
            <a:r>
              <a:rPr sz="1350" dirty="0"/>
              <a:t>4,5</a:t>
            </a:r>
            <a:r>
              <a:rPr sz="1350" spc="-23" dirty="0"/>
              <a:t> </a:t>
            </a:r>
            <a:r>
              <a:rPr sz="1350" dirty="0"/>
              <a:t>–</a:t>
            </a:r>
            <a:r>
              <a:rPr sz="1350" spc="-26" dirty="0"/>
              <a:t> </a:t>
            </a:r>
            <a:r>
              <a:rPr sz="1350" spc="-15" dirty="0"/>
              <a:t>5,3)</a:t>
            </a:r>
            <a:endParaRPr sz="1350" dirty="0"/>
          </a:p>
          <a:p>
            <a:pPr marL="123825">
              <a:spcBef>
                <a:spcPts val="633"/>
              </a:spcBef>
            </a:pPr>
            <a:r>
              <a:rPr sz="1350" dirty="0"/>
              <a:t>Tiến</a:t>
            </a:r>
            <a:r>
              <a:rPr sz="1350" spc="30" dirty="0"/>
              <a:t> </a:t>
            </a:r>
            <a:r>
              <a:rPr sz="1350" dirty="0"/>
              <a:t>trình</a:t>
            </a:r>
            <a:r>
              <a:rPr sz="1350" spc="38" dirty="0"/>
              <a:t> </a:t>
            </a:r>
            <a:r>
              <a:rPr sz="1350" dirty="0"/>
              <a:t>tiệt</a:t>
            </a:r>
            <a:r>
              <a:rPr sz="1350" spc="75" dirty="0"/>
              <a:t> </a:t>
            </a:r>
            <a:r>
              <a:rPr sz="1350" dirty="0"/>
              <a:t>trùng</a:t>
            </a:r>
            <a:r>
              <a:rPr sz="1350" spc="86" dirty="0"/>
              <a:t> </a:t>
            </a:r>
            <a:r>
              <a:rPr sz="1350" dirty="0"/>
              <a:t>nhiệt</a:t>
            </a:r>
            <a:r>
              <a:rPr sz="1350" spc="75" dirty="0"/>
              <a:t> </a:t>
            </a:r>
            <a:r>
              <a:rPr sz="1350" dirty="0"/>
              <a:t>đòi</a:t>
            </a:r>
            <a:r>
              <a:rPr sz="1350" spc="38" dirty="0"/>
              <a:t> </a:t>
            </a:r>
            <a:r>
              <a:rPr sz="1350" dirty="0"/>
              <a:t>hỏi</a:t>
            </a:r>
            <a:r>
              <a:rPr sz="1350" spc="38" dirty="0"/>
              <a:t> </a:t>
            </a:r>
            <a:r>
              <a:rPr sz="1350" dirty="0"/>
              <a:t>phải</a:t>
            </a:r>
            <a:r>
              <a:rPr sz="1350" spc="41" dirty="0"/>
              <a:t> </a:t>
            </a:r>
            <a:r>
              <a:rPr sz="1350" dirty="0"/>
              <a:t>kiểm</a:t>
            </a:r>
            <a:r>
              <a:rPr sz="1350" spc="60" dirty="0"/>
              <a:t> </a:t>
            </a:r>
            <a:r>
              <a:rPr sz="1350" dirty="0"/>
              <a:t>soát</a:t>
            </a:r>
            <a:r>
              <a:rPr sz="1350" spc="75" dirty="0"/>
              <a:t> </a:t>
            </a:r>
            <a:r>
              <a:rPr sz="1350" dirty="0"/>
              <a:t>cẩn</a:t>
            </a:r>
            <a:r>
              <a:rPr sz="1350" spc="38" dirty="0"/>
              <a:t> </a:t>
            </a:r>
            <a:r>
              <a:rPr sz="1350" dirty="0"/>
              <a:t>thận</a:t>
            </a:r>
            <a:r>
              <a:rPr sz="1350" spc="34" dirty="0"/>
              <a:t> </a:t>
            </a:r>
            <a:r>
              <a:rPr sz="1350" dirty="0"/>
              <a:t>(thường</a:t>
            </a:r>
            <a:r>
              <a:rPr sz="1350" spc="38" dirty="0"/>
              <a:t> </a:t>
            </a:r>
            <a:r>
              <a:rPr sz="1350" dirty="0"/>
              <a:t>dựa</a:t>
            </a:r>
            <a:r>
              <a:rPr sz="1350" spc="38" dirty="0"/>
              <a:t> </a:t>
            </a:r>
            <a:r>
              <a:rPr sz="1350" spc="-15" dirty="0"/>
              <a:t>trên</a:t>
            </a:r>
            <a:endParaRPr sz="1350" dirty="0"/>
          </a:p>
          <a:p>
            <a:pPr marL="123825">
              <a:spcBef>
                <a:spcPts val="15"/>
              </a:spcBef>
            </a:pPr>
            <a:r>
              <a:rPr sz="1350" dirty="0"/>
              <a:t>sự</a:t>
            </a:r>
            <a:r>
              <a:rPr sz="1350" spc="-34" dirty="0"/>
              <a:t> </a:t>
            </a:r>
            <a:r>
              <a:rPr sz="1350" dirty="0"/>
              <a:t>phá</a:t>
            </a:r>
            <a:r>
              <a:rPr sz="1350" spc="-38" dirty="0"/>
              <a:t> </a:t>
            </a:r>
            <a:r>
              <a:rPr sz="1350" dirty="0"/>
              <a:t>hủy</a:t>
            </a:r>
            <a:r>
              <a:rPr sz="1350" spc="26" dirty="0"/>
              <a:t> </a:t>
            </a:r>
            <a:r>
              <a:rPr sz="1350" dirty="0"/>
              <a:t>bào</a:t>
            </a:r>
            <a:r>
              <a:rPr sz="1350" spc="-38" dirty="0"/>
              <a:t> </a:t>
            </a:r>
            <a:r>
              <a:rPr sz="1350" dirty="0"/>
              <a:t>tử</a:t>
            </a:r>
            <a:r>
              <a:rPr sz="1350" spc="-23" dirty="0"/>
              <a:t> </a:t>
            </a:r>
            <a:r>
              <a:rPr sz="1350" i="1" dirty="0"/>
              <a:t>Clostridium</a:t>
            </a:r>
            <a:r>
              <a:rPr sz="1350" i="1" spc="26" dirty="0"/>
              <a:t> </a:t>
            </a:r>
            <a:r>
              <a:rPr sz="1350" i="1" spc="-8" dirty="0"/>
              <a:t>botulinum</a:t>
            </a:r>
            <a:r>
              <a:rPr sz="1350" spc="-8" dirty="0"/>
              <a:t>).</a:t>
            </a:r>
            <a:endParaRPr sz="1350" dirty="0"/>
          </a:p>
          <a:p>
            <a:pPr marL="173831" indent="-107156">
              <a:spcBef>
                <a:spcPts val="799"/>
              </a:spcBef>
              <a:buChar char="-"/>
              <a:tabLst>
                <a:tab pos="173831" algn="l"/>
              </a:tabLst>
            </a:pPr>
            <a:r>
              <a:rPr sz="1350" dirty="0"/>
              <a:t>Sản</a:t>
            </a:r>
            <a:r>
              <a:rPr sz="1350" spc="-45" dirty="0"/>
              <a:t> </a:t>
            </a:r>
            <a:r>
              <a:rPr sz="1350" dirty="0"/>
              <a:t>phẩm</a:t>
            </a:r>
            <a:r>
              <a:rPr sz="1350" spc="34" dirty="0"/>
              <a:t> </a:t>
            </a:r>
            <a:r>
              <a:rPr sz="1350" dirty="0"/>
              <a:t>có</a:t>
            </a:r>
            <a:r>
              <a:rPr sz="1350" spc="-34" dirty="0"/>
              <a:t> </a:t>
            </a:r>
            <a:r>
              <a:rPr sz="1350" dirty="0"/>
              <a:t>độ</a:t>
            </a:r>
            <a:r>
              <a:rPr sz="1350" spc="-34" dirty="0"/>
              <a:t> </a:t>
            </a:r>
            <a:r>
              <a:rPr sz="1350" dirty="0"/>
              <a:t>acid</a:t>
            </a:r>
            <a:r>
              <a:rPr sz="1350" spc="15" dirty="0"/>
              <a:t> </a:t>
            </a:r>
            <a:r>
              <a:rPr sz="1350" dirty="0"/>
              <a:t>thấp</a:t>
            </a:r>
            <a:r>
              <a:rPr sz="1350" spc="-30" dirty="0"/>
              <a:t> </a:t>
            </a:r>
            <a:r>
              <a:rPr sz="1350" dirty="0"/>
              <a:t>(pH&gt;5,3): yêu</a:t>
            </a:r>
            <a:r>
              <a:rPr sz="1350" spc="19" dirty="0"/>
              <a:t> </a:t>
            </a:r>
            <a:r>
              <a:rPr sz="1350" dirty="0"/>
              <a:t>cầu</a:t>
            </a:r>
            <a:r>
              <a:rPr sz="1350" spc="-34" dirty="0"/>
              <a:t> </a:t>
            </a:r>
            <a:r>
              <a:rPr sz="1350" dirty="0"/>
              <a:t>chế</a:t>
            </a:r>
            <a:r>
              <a:rPr sz="1350" spc="-34" dirty="0"/>
              <a:t> </a:t>
            </a:r>
            <a:r>
              <a:rPr sz="1350" dirty="0"/>
              <a:t>độ</a:t>
            </a:r>
            <a:r>
              <a:rPr sz="1350" spc="19" dirty="0"/>
              <a:t> </a:t>
            </a:r>
            <a:r>
              <a:rPr sz="1350" dirty="0"/>
              <a:t>xử</a:t>
            </a:r>
            <a:r>
              <a:rPr sz="1350" spc="-71" dirty="0"/>
              <a:t> </a:t>
            </a:r>
            <a:r>
              <a:rPr sz="1350" dirty="0"/>
              <a:t>lý</a:t>
            </a:r>
            <a:r>
              <a:rPr sz="1350" spc="-15" dirty="0"/>
              <a:t> </a:t>
            </a:r>
            <a:r>
              <a:rPr sz="1350" dirty="0"/>
              <a:t>nhiệt</a:t>
            </a:r>
            <a:r>
              <a:rPr sz="1350" spc="53" dirty="0"/>
              <a:t> </a:t>
            </a:r>
            <a:r>
              <a:rPr sz="1350" spc="-15" dirty="0"/>
              <a:t>cao.</a:t>
            </a:r>
            <a:endParaRPr sz="1350" dirty="0"/>
          </a:p>
        </p:txBody>
      </p:sp>
      <p:sp>
        <p:nvSpPr>
          <p:cNvPr id="4" name="object 3">
            <a:extLst>
              <a:ext uri="{FF2B5EF4-FFF2-40B4-BE49-F238E27FC236}">
                <a16:creationId xmlns:a16="http://schemas.microsoft.com/office/drawing/2014/main" id="{91EC463B-9527-4AB1-9827-4DD6D0B0610F}"/>
              </a:ext>
            </a:extLst>
          </p:cNvPr>
          <p:cNvSpPr txBox="1">
            <a:spLocks/>
          </p:cNvSpPr>
          <p:nvPr/>
        </p:nvSpPr>
        <p:spPr>
          <a:xfrm>
            <a:off x="746850" y="693631"/>
            <a:ext cx="8123802" cy="328776"/>
          </a:xfrm>
          <a:prstGeom prst="rect">
            <a:avLst/>
          </a:prstGeom>
        </p:spPr>
        <p:txBody>
          <a:bodyPr spcFirstLastPara="1" vert="horz" wrap="square" lIns="0" tIns="8096"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9525">
              <a:spcBef>
                <a:spcPts val="94"/>
              </a:spcBef>
            </a:pPr>
            <a:r>
              <a:rPr lang="en-US" sz="2000" b="1" dirty="0" err="1">
                <a:solidFill>
                  <a:schemeClr val="bg2">
                    <a:lumMod val="25000"/>
                  </a:schemeClr>
                </a:solidFill>
                <a:latin typeface="Arial" panose="020B0604020202020204" pitchFamily="34" charset="0"/>
              </a:rPr>
              <a:t>Kỹ</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thuật</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nhiệt</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độ</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cao</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trong</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chế</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biến</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và</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bảo</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quản</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thủy</a:t>
            </a:r>
            <a:r>
              <a:rPr lang="en-US" sz="2000" b="1" dirty="0">
                <a:solidFill>
                  <a:schemeClr val="bg2">
                    <a:lumMod val="25000"/>
                  </a:schemeClr>
                </a:solidFill>
                <a:latin typeface="Arial" panose="020B0604020202020204" pitchFamily="34" charset="0"/>
              </a:rPr>
              <a:t> </a:t>
            </a:r>
            <a:r>
              <a:rPr lang="en-US" sz="2000" b="1" dirty="0" err="1">
                <a:solidFill>
                  <a:schemeClr val="bg2">
                    <a:lumMod val="25000"/>
                  </a:schemeClr>
                </a:solidFill>
                <a:latin typeface="Arial" panose="020B0604020202020204" pitchFamily="34" charset="0"/>
              </a:rPr>
              <a:t>sản</a:t>
            </a:r>
            <a:endParaRPr lang="en-US" sz="2000" b="1" dirty="0">
              <a:solidFill>
                <a:schemeClr val="bg2">
                  <a:lumMod val="25000"/>
                </a:schemeClr>
              </a:solidFill>
              <a:latin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164593" y="1250672"/>
            <a:ext cx="6208871" cy="3892828"/>
          </a:xfrm>
          <a:prstGeom prst="rect">
            <a:avLst/>
          </a:prstGeom>
        </p:spPr>
        <p:txBody>
          <a:bodyPr vert="horz" wrap="square" lIns="0" tIns="8096" rIns="0" bIns="0" rtlCol="0">
            <a:spAutoFit/>
          </a:bodyPr>
          <a:lstStyle/>
          <a:p>
            <a:pPr marL="38100" lvl="2">
              <a:spcBef>
                <a:spcPts val="623"/>
              </a:spcBef>
              <a:tabLst>
                <a:tab pos="465773" algn="l"/>
              </a:tabLst>
            </a:pPr>
            <a:r>
              <a:rPr sz="1350" b="1" i="1" dirty="0" err="1">
                <a:solidFill>
                  <a:srgbClr val="009900"/>
                </a:solidFill>
              </a:rPr>
              <a:t>Sản</a:t>
            </a:r>
            <a:r>
              <a:rPr sz="1350" b="1" i="1" spc="23" dirty="0">
                <a:solidFill>
                  <a:srgbClr val="009900"/>
                </a:solidFill>
              </a:rPr>
              <a:t> </a:t>
            </a:r>
            <a:r>
              <a:rPr sz="1350" b="1" i="1" dirty="0">
                <a:solidFill>
                  <a:srgbClr val="009900"/>
                </a:solidFill>
              </a:rPr>
              <a:t>phẩm</a:t>
            </a:r>
            <a:r>
              <a:rPr sz="1350" b="1" i="1" spc="-60" dirty="0">
                <a:solidFill>
                  <a:srgbClr val="009900"/>
                </a:solidFill>
              </a:rPr>
              <a:t> </a:t>
            </a:r>
            <a:r>
              <a:rPr sz="1350" b="1" i="1" dirty="0">
                <a:solidFill>
                  <a:srgbClr val="009900"/>
                </a:solidFill>
              </a:rPr>
              <a:t>cá</a:t>
            </a:r>
            <a:r>
              <a:rPr sz="1350" b="1" i="1" spc="53" dirty="0">
                <a:solidFill>
                  <a:srgbClr val="009900"/>
                </a:solidFill>
              </a:rPr>
              <a:t> </a:t>
            </a:r>
            <a:r>
              <a:rPr sz="1350" b="1" i="1" dirty="0">
                <a:solidFill>
                  <a:srgbClr val="009900"/>
                </a:solidFill>
              </a:rPr>
              <a:t>đóng</a:t>
            </a:r>
            <a:r>
              <a:rPr sz="1350" b="1" i="1" spc="-75" dirty="0">
                <a:solidFill>
                  <a:srgbClr val="009900"/>
                </a:solidFill>
              </a:rPr>
              <a:t> </a:t>
            </a:r>
            <a:r>
              <a:rPr sz="1350" b="1" i="1" spc="-19" dirty="0">
                <a:solidFill>
                  <a:srgbClr val="009900"/>
                </a:solidFill>
              </a:rPr>
              <a:t>hộp</a:t>
            </a:r>
            <a:endParaRPr sz="1350" dirty="0"/>
          </a:p>
          <a:p>
            <a:pPr marL="95250">
              <a:spcBef>
                <a:spcPts val="814"/>
              </a:spcBef>
            </a:pPr>
            <a:r>
              <a:rPr sz="1350" b="1" dirty="0"/>
              <a:t>b.</a:t>
            </a:r>
            <a:r>
              <a:rPr sz="1350" b="1" spc="-11" dirty="0"/>
              <a:t> </a:t>
            </a:r>
            <a:r>
              <a:rPr sz="1350" b="1" dirty="0"/>
              <a:t>Quá</a:t>
            </a:r>
            <a:r>
              <a:rPr sz="1350" b="1" spc="-49" dirty="0"/>
              <a:t> </a:t>
            </a:r>
            <a:r>
              <a:rPr sz="1350" b="1" dirty="0"/>
              <a:t>trình</a:t>
            </a:r>
            <a:r>
              <a:rPr sz="1350" b="1" spc="-4" dirty="0"/>
              <a:t> </a:t>
            </a:r>
            <a:r>
              <a:rPr sz="1350" b="1" dirty="0"/>
              <a:t>chế</a:t>
            </a:r>
            <a:r>
              <a:rPr sz="1350" b="1" spc="11" dirty="0"/>
              <a:t> </a:t>
            </a:r>
            <a:r>
              <a:rPr sz="1350" b="1" dirty="0"/>
              <a:t>biến</a:t>
            </a:r>
            <a:r>
              <a:rPr sz="1350" b="1" spc="-4" dirty="0"/>
              <a:t> </a:t>
            </a:r>
            <a:r>
              <a:rPr sz="1350" b="1" spc="-15" dirty="0"/>
              <a:t>nhiệt</a:t>
            </a:r>
            <a:endParaRPr sz="1350" dirty="0"/>
          </a:p>
          <a:p>
            <a:pPr marL="293846" lvl="3" indent="-198596">
              <a:spcBef>
                <a:spcPts val="1084"/>
              </a:spcBef>
              <a:buAutoNum type="romanLcParenBoth"/>
              <a:tabLst>
                <a:tab pos="293846" algn="l"/>
              </a:tabLst>
            </a:pPr>
            <a:r>
              <a:rPr sz="1350" i="1" dirty="0"/>
              <a:t>Quá</a:t>
            </a:r>
            <a:r>
              <a:rPr sz="1350" i="1" spc="-45" dirty="0"/>
              <a:t> </a:t>
            </a:r>
            <a:r>
              <a:rPr sz="1350" i="1" dirty="0"/>
              <a:t>trình</a:t>
            </a:r>
            <a:r>
              <a:rPr sz="1350" i="1" spc="-38" dirty="0"/>
              <a:t> </a:t>
            </a:r>
            <a:r>
              <a:rPr sz="1350" i="1" dirty="0"/>
              <a:t>truyền</a:t>
            </a:r>
            <a:r>
              <a:rPr sz="1350" i="1" spc="-38" dirty="0"/>
              <a:t> </a:t>
            </a:r>
            <a:r>
              <a:rPr sz="1350" i="1" dirty="0"/>
              <a:t>nhiệt</a:t>
            </a:r>
            <a:r>
              <a:rPr sz="1350" i="1" spc="45" dirty="0"/>
              <a:t> </a:t>
            </a:r>
            <a:r>
              <a:rPr sz="1350" i="1" dirty="0"/>
              <a:t>trong</a:t>
            </a:r>
            <a:r>
              <a:rPr sz="1350" i="1" spc="-38" dirty="0"/>
              <a:t> </a:t>
            </a:r>
            <a:r>
              <a:rPr sz="1350" i="1" dirty="0"/>
              <a:t>sản</a:t>
            </a:r>
            <a:r>
              <a:rPr sz="1350" i="1" spc="-34" dirty="0"/>
              <a:t> </a:t>
            </a:r>
            <a:r>
              <a:rPr sz="1350" i="1" dirty="0"/>
              <a:t>phẩm</a:t>
            </a:r>
            <a:r>
              <a:rPr sz="1350" i="1" spc="30" dirty="0"/>
              <a:t> </a:t>
            </a:r>
            <a:r>
              <a:rPr sz="1350" i="1" dirty="0"/>
              <a:t>đồ</a:t>
            </a:r>
            <a:r>
              <a:rPr sz="1350" i="1" spc="-38" dirty="0"/>
              <a:t> </a:t>
            </a:r>
            <a:r>
              <a:rPr sz="1350" i="1" dirty="0"/>
              <a:t>hộp</a:t>
            </a:r>
            <a:r>
              <a:rPr sz="1350" i="1" spc="15" dirty="0"/>
              <a:t> </a:t>
            </a:r>
            <a:r>
              <a:rPr sz="1350" i="1" spc="-19" dirty="0"/>
              <a:t>cá</a:t>
            </a:r>
            <a:endParaRPr sz="1350" dirty="0"/>
          </a:p>
          <a:p>
            <a:pPr marL="152400">
              <a:spcBef>
                <a:spcPts val="1084"/>
              </a:spcBef>
            </a:pPr>
            <a:r>
              <a:rPr sz="1350" dirty="0"/>
              <a:t>-</a:t>
            </a:r>
            <a:r>
              <a:rPr sz="1350" spc="-26" dirty="0"/>
              <a:t> </a:t>
            </a:r>
            <a:r>
              <a:rPr sz="1350" dirty="0"/>
              <a:t>Ở</a:t>
            </a:r>
            <a:r>
              <a:rPr sz="1350" spc="-49" dirty="0"/>
              <a:t> </a:t>
            </a:r>
            <a:r>
              <a:rPr sz="1350" dirty="0"/>
              <a:t>cá,</a:t>
            </a:r>
            <a:r>
              <a:rPr sz="1350" spc="-53" dirty="0"/>
              <a:t> </a:t>
            </a:r>
            <a:r>
              <a:rPr sz="1350" dirty="0"/>
              <a:t>quá</a:t>
            </a:r>
            <a:r>
              <a:rPr sz="1350" spc="15" dirty="0"/>
              <a:t> </a:t>
            </a:r>
            <a:r>
              <a:rPr sz="1350" dirty="0"/>
              <a:t>trình</a:t>
            </a:r>
            <a:r>
              <a:rPr sz="1350" spc="-34" dirty="0"/>
              <a:t> </a:t>
            </a:r>
            <a:r>
              <a:rPr sz="1350" dirty="0"/>
              <a:t>truyền</a:t>
            </a:r>
            <a:r>
              <a:rPr sz="1350" spc="-34" dirty="0"/>
              <a:t> </a:t>
            </a:r>
            <a:r>
              <a:rPr sz="1350" dirty="0"/>
              <a:t>nhiệt</a:t>
            </a:r>
            <a:r>
              <a:rPr sz="1350" spc="49" dirty="0"/>
              <a:t> </a:t>
            </a:r>
            <a:r>
              <a:rPr sz="1350" dirty="0"/>
              <a:t>bằng</a:t>
            </a:r>
            <a:r>
              <a:rPr sz="1350" spc="15" dirty="0"/>
              <a:t> </a:t>
            </a:r>
            <a:r>
              <a:rPr sz="1350" dirty="0"/>
              <a:t>dẫn</a:t>
            </a:r>
            <a:r>
              <a:rPr sz="1350" spc="-34" dirty="0"/>
              <a:t> </a:t>
            </a:r>
            <a:r>
              <a:rPr sz="1350" dirty="0"/>
              <a:t>nhiệt</a:t>
            </a:r>
            <a:r>
              <a:rPr sz="1350" spc="49" dirty="0"/>
              <a:t> </a:t>
            </a:r>
            <a:r>
              <a:rPr sz="1350" dirty="0"/>
              <a:t>chiếm</a:t>
            </a:r>
            <a:r>
              <a:rPr sz="1350" spc="38" dirty="0"/>
              <a:t> </a:t>
            </a:r>
            <a:r>
              <a:rPr sz="1350" dirty="0"/>
              <a:t>ưu</a:t>
            </a:r>
            <a:r>
              <a:rPr sz="1350" spc="-38" dirty="0"/>
              <a:t> </a:t>
            </a:r>
            <a:r>
              <a:rPr sz="1350" spc="-19" dirty="0"/>
              <a:t>thế</a:t>
            </a:r>
            <a:endParaRPr sz="1350" dirty="0"/>
          </a:p>
          <a:p>
            <a:pPr marL="95250" marR="13335">
              <a:lnSpc>
                <a:spcPct val="100800"/>
              </a:lnSpc>
              <a:spcBef>
                <a:spcPts val="1073"/>
              </a:spcBef>
            </a:pPr>
            <a:r>
              <a:rPr sz="1350" dirty="0"/>
              <a:t>-</a:t>
            </a:r>
            <a:r>
              <a:rPr sz="1350" spc="146" dirty="0"/>
              <a:t> </a:t>
            </a:r>
            <a:r>
              <a:rPr sz="1350" dirty="0"/>
              <a:t>Để</a:t>
            </a:r>
            <a:r>
              <a:rPr sz="1350" spc="139" dirty="0"/>
              <a:t> </a:t>
            </a:r>
            <a:r>
              <a:rPr sz="1350" dirty="0"/>
              <a:t>tránh</a:t>
            </a:r>
            <a:r>
              <a:rPr sz="1350" spc="139" dirty="0"/>
              <a:t> </a:t>
            </a:r>
            <a:r>
              <a:rPr sz="1350" dirty="0"/>
              <a:t>cá</a:t>
            </a:r>
            <a:r>
              <a:rPr sz="1350" spc="139" dirty="0"/>
              <a:t> </a:t>
            </a:r>
            <a:r>
              <a:rPr sz="1350" dirty="0"/>
              <a:t>bị</a:t>
            </a:r>
            <a:r>
              <a:rPr sz="1350" spc="139" dirty="0"/>
              <a:t> </a:t>
            </a:r>
            <a:r>
              <a:rPr sz="1350" dirty="0"/>
              <a:t>quá</a:t>
            </a:r>
            <a:r>
              <a:rPr sz="1350" spc="139" dirty="0"/>
              <a:t> </a:t>
            </a:r>
            <a:r>
              <a:rPr sz="1350" dirty="0"/>
              <a:t>nhiệt</a:t>
            </a:r>
            <a:r>
              <a:rPr sz="1350" spc="176" dirty="0"/>
              <a:t> </a:t>
            </a:r>
            <a:r>
              <a:rPr sz="1350" dirty="0"/>
              <a:t>ở</a:t>
            </a:r>
            <a:r>
              <a:rPr sz="1350" spc="169" dirty="0"/>
              <a:t> </a:t>
            </a:r>
            <a:r>
              <a:rPr sz="1350" dirty="0"/>
              <a:t>điểm</a:t>
            </a:r>
            <a:r>
              <a:rPr sz="1350" spc="158" dirty="0"/>
              <a:t> </a:t>
            </a:r>
            <a:r>
              <a:rPr sz="1350" dirty="0"/>
              <a:t>gần</a:t>
            </a:r>
            <a:r>
              <a:rPr sz="1350" spc="139" dirty="0"/>
              <a:t> </a:t>
            </a:r>
            <a:r>
              <a:rPr sz="1350" dirty="0"/>
              <a:t>vách</a:t>
            </a:r>
            <a:r>
              <a:rPr sz="1350" spc="139" dirty="0"/>
              <a:t> </a:t>
            </a:r>
            <a:r>
              <a:rPr sz="1350" dirty="0"/>
              <a:t>hộp</a:t>
            </a:r>
            <a:r>
              <a:rPr sz="1350" spc="139" dirty="0"/>
              <a:t> </a:t>
            </a:r>
            <a:r>
              <a:rPr sz="1350" dirty="0"/>
              <a:t>và</a:t>
            </a:r>
            <a:r>
              <a:rPr sz="1350" spc="143" dirty="0"/>
              <a:t> </a:t>
            </a:r>
            <a:r>
              <a:rPr sz="1350" dirty="0"/>
              <a:t>để</a:t>
            </a:r>
            <a:r>
              <a:rPr sz="1350" spc="139" dirty="0"/>
              <a:t> </a:t>
            </a:r>
            <a:r>
              <a:rPr sz="1350" dirty="0"/>
              <a:t>gia</a:t>
            </a:r>
            <a:r>
              <a:rPr sz="1350" spc="135" dirty="0"/>
              <a:t> </a:t>
            </a:r>
            <a:r>
              <a:rPr sz="1350" dirty="0"/>
              <a:t>tăng</a:t>
            </a:r>
            <a:r>
              <a:rPr sz="1350" spc="139" dirty="0"/>
              <a:t> </a:t>
            </a:r>
            <a:r>
              <a:rPr sz="1350" dirty="0"/>
              <a:t>tốc</a:t>
            </a:r>
            <a:r>
              <a:rPr sz="1350" spc="158" dirty="0"/>
              <a:t> </a:t>
            </a:r>
            <a:r>
              <a:rPr sz="1350" dirty="0"/>
              <a:t>độ</a:t>
            </a:r>
            <a:r>
              <a:rPr sz="1350" spc="139" dirty="0"/>
              <a:t> </a:t>
            </a:r>
            <a:r>
              <a:rPr sz="1350" spc="-8" dirty="0"/>
              <a:t>truyền </a:t>
            </a:r>
            <a:r>
              <a:rPr sz="1350" dirty="0"/>
              <a:t>nhiệt</a:t>
            </a:r>
            <a:r>
              <a:rPr sz="1350" spc="34" dirty="0"/>
              <a:t> </a:t>
            </a:r>
            <a:r>
              <a:rPr sz="1350" dirty="0"/>
              <a:t>đến</a:t>
            </a:r>
            <a:r>
              <a:rPr sz="1350" spc="-45" dirty="0"/>
              <a:t> </a:t>
            </a:r>
            <a:r>
              <a:rPr sz="1350" dirty="0"/>
              <a:t>điểm</a:t>
            </a:r>
            <a:r>
              <a:rPr sz="1350" spc="19" dirty="0"/>
              <a:t> </a:t>
            </a:r>
            <a:r>
              <a:rPr sz="1350" dirty="0"/>
              <a:t>nguội</a:t>
            </a:r>
            <a:r>
              <a:rPr sz="1350" spc="4" dirty="0"/>
              <a:t> </a:t>
            </a:r>
            <a:r>
              <a:rPr sz="1350" dirty="0"/>
              <a:t>nhất,</a:t>
            </a:r>
            <a:r>
              <a:rPr sz="1350" spc="-11" dirty="0"/>
              <a:t> </a:t>
            </a:r>
            <a:r>
              <a:rPr sz="1350" dirty="0"/>
              <a:t>sauce,</a:t>
            </a:r>
            <a:r>
              <a:rPr sz="1350" spc="38" dirty="0"/>
              <a:t> </a:t>
            </a:r>
            <a:r>
              <a:rPr sz="1350" dirty="0"/>
              <a:t>dầu</a:t>
            </a:r>
            <a:r>
              <a:rPr sz="1350" spc="-45" dirty="0"/>
              <a:t> </a:t>
            </a:r>
            <a:r>
              <a:rPr sz="1350" dirty="0"/>
              <a:t>hoặc</a:t>
            </a:r>
            <a:r>
              <a:rPr sz="1350" spc="19" dirty="0"/>
              <a:t> </a:t>
            </a:r>
            <a:r>
              <a:rPr sz="1350" dirty="0"/>
              <a:t>nước</a:t>
            </a:r>
            <a:r>
              <a:rPr sz="1350" spc="-34" dirty="0"/>
              <a:t> </a:t>
            </a:r>
            <a:r>
              <a:rPr sz="1350" dirty="0"/>
              <a:t>muối</a:t>
            </a:r>
            <a:r>
              <a:rPr sz="1350" spc="-45" dirty="0"/>
              <a:t> </a:t>
            </a:r>
            <a:r>
              <a:rPr sz="1350" dirty="0"/>
              <a:t>được</a:t>
            </a:r>
            <a:r>
              <a:rPr sz="1350" spc="-34" dirty="0"/>
              <a:t> </a:t>
            </a:r>
            <a:r>
              <a:rPr sz="1350" dirty="0"/>
              <a:t>bổ</a:t>
            </a:r>
            <a:r>
              <a:rPr sz="1350" spc="-45" dirty="0"/>
              <a:t> </a:t>
            </a:r>
            <a:r>
              <a:rPr sz="1350" dirty="0"/>
              <a:t>sung</a:t>
            </a:r>
            <a:r>
              <a:rPr sz="1350" spc="4" dirty="0"/>
              <a:t> </a:t>
            </a:r>
            <a:r>
              <a:rPr sz="1350" dirty="0"/>
              <a:t>vào</a:t>
            </a:r>
            <a:r>
              <a:rPr sz="1350" spc="-45" dirty="0"/>
              <a:t> </a:t>
            </a:r>
            <a:r>
              <a:rPr sz="1350" spc="-15" dirty="0"/>
              <a:t>hộp.</a:t>
            </a:r>
            <a:endParaRPr sz="1350" dirty="0"/>
          </a:p>
          <a:p>
            <a:pPr>
              <a:spcBef>
                <a:spcPts val="236"/>
              </a:spcBef>
            </a:pPr>
            <a:endParaRPr sz="1350" dirty="0"/>
          </a:p>
          <a:p>
            <a:pPr marL="330041" indent="-234791">
              <a:buAutoNum type="romanLcParenBoth" startAt="2"/>
              <a:tabLst>
                <a:tab pos="330041" algn="l"/>
              </a:tabLst>
            </a:pPr>
            <a:r>
              <a:rPr sz="1350" i="1" dirty="0"/>
              <a:t>Ảnh</a:t>
            </a:r>
            <a:r>
              <a:rPr sz="1350" i="1" spc="11" dirty="0"/>
              <a:t> </a:t>
            </a:r>
            <a:r>
              <a:rPr sz="1350" i="1" dirty="0"/>
              <a:t>hưởng</a:t>
            </a:r>
            <a:r>
              <a:rPr sz="1350" i="1" spc="-38" dirty="0"/>
              <a:t> </a:t>
            </a:r>
            <a:r>
              <a:rPr sz="1350" i="1" dirty="0"/>
              <a:t>của</a:t>
            </a:r>
            <a:r>
              <a:rPr sz="1350" i="1" spc="-34" dirty="0"/>
              <a:t> </a:t>
            </a:r>
            <a:r>
              <a:rPr sz="1350" i="1" dirty="0"/>
              <a:t>nhiệt</a:t>
            </a:r>
            <a:r>
              <a:rPr sz="1350" i="1" spc="53" dirty="0"/>
              <a:t> </a:t>
            </a:r>
            <a:r>
              <a:rPr sz="1350" i="1" dirty="0"/>
              <a:t>độ</a:t>
            </a:r>
            <a:r>
              <a:rPr sz="1350" i="1" spc="-34" dirty="0"/>
              <a:t> </a:t>
            </a:r>
            <a:r>
              <a:rPr sz="1350" i="1" dirty="0"/>
              <a:t>chế</a:t>
            </a:r>
            <a:r>
              <a:rPr sz="1350" i="1" spc="19" dirty="0"/>
              <a:t> </a:t>
            </a:r>
            <a:r>
              <a:rPr sz="1350" i="1" spc="-15" dirty="0"/>
              <a:t>biến</a:t>
            </a:r>
            <a:endParaRPr sz="1350" dirty="0"/>
          </a:p>
          <a:p>
            <a:pPr marL="202406" lvl="1" indent="-107156">
              <a:spcBef>
                <a:spcPts val="1534"/>
              </a:spcBef>
              <a:buChar char="-"/>
              <a:tabLst>
                <a:tab pos="202406" algn="l"/>
              </a:tabLst>
            </a:pPr>
            <a:r>
              <a:rPr sz="1350" dirty="0"/>
              <a:t>Nhiệt</a:t>
            </a:r>
            <a:r>
              <a:rPr sz="1350" spc="-15" dirty="0"/>
              <a:t> </a:t>
            </a:r>
            <a:r>
              <a:rPr sz="1350" dirty="0"/>
              <a:t>độ</a:t>
            </a:r>
            <a:r>
              <a:rPr sz="1350" spc="15" dirty="0"/>
              <a:t> </a:t>
            </a:r>
            <a:r>
              <a:rPr sz="1350" dirty="0"/>
              <a:t>làm</a:t>
            </a:r>
            <a:r>
              <a:rPr sz="1350" spc="-19" dirty="0"/>
              <a:t> </a:t>
            </a:r>
            <a:r>
              <a:rPr sz="1350" dirty="0"/>
              <a:t>cho</a:t>
            </a:r>
            <a:r>
              <a:rPr sz="1350" spc="-38" dirty="0"/>
              <a:t> </a:t>
            </a:r>
            <a:r>
              <a:rPr sz="1350" dirty="0"/>
              <a:t>cá</a:t>
            </a:r>
            <a:r>
              <a:rPr sz="1350" spc="-41" dirty="0"/>
              <a:t> </a:t>
            </a:r>
            <a:r>
              <a:rPr sz="1350" dirty="0"/>
              <a:t>bị</a:t>
            </a:r>
            <a:r>
              <a:rPr sz="1350" spc="15" dirty="0"/>
              <a:t> </a:t>
            </a:r>
            <a:r>
              <a:rPr sz="1350" dirty="0"/>
              <a:t>mềm</a:t>
            </a:r>
            <a:r>
              <a:rPr sz="1350" spc="-19" dirty="0"/>
              <a:t> </a:t>
            </a:r>
            <a:r>
              <a:rPr sz="1350" dirty="0"/>
              <a:t>và</a:t>
            </a:r>
            <a:r>
              <a:rPr sz="1350" spc="-38" dirty="0"/>
              <a:t> </a:t>
            </a:r>
            <a:r>
              <a:rPr sz="1350" dirty="0"/>
              <a:t>mất</a:t>
            </a:r>
            <a:r>
              <a:rPr sz="1350" spc="-56" dirty="0"/>
              <a:t> </a:t>
            </a:r>
            <a:r>
              <a:rPr sz="1350" dirty="0"/>
              <a:t>những</a:t>
            </a:r>
            <a:r>
              <a:rPr sz="1350" spc="15" dirty="0"/>
              <a:t> </a:t>
            </a:r>
            <a:r>
              <a:rPr sz="1350" dirty="0"/>
              <a:t>chất</a:t>
            </a:r>
            <a:r>
              <a:rPr sz="1350" spc="-4" dirty="0"/>
              <a:t> </a:t>
            </a:r>
            <a:r>
              <a:rPr sz="1350" dirty="0"/>
              <a:t>dễ</a:t>
            </a:r>
            <a:r>
              <a:rPr sz="1350" spc="15" dirty="0"/>
              <a:t> </a:t>
            </a:r>
            <a:r>
              <a:rPr sz="1350" dirty="0"/>
              <a:t>bay</a:t>
            </a:r>
            <a:r>
              <a:rPr sz="1350" spc="-19" dirty="0"/>
              <a:t> </a:t>
            </a:r>
            <a:r>
              <a:rPr sz="1350" spc="-15" dirty="0"/>
              <a:t>hơi.</a:t>
            </a:r>
            <a:endParaRPr sz="1350" dirty="0"/>
          </a:p>
          <a:p>
            <a:pPr marL="202406" lvl="1" indent="-107156">
              <a:spcBef>
                <a:spcPts val="1084"/>
              </a:spcBef>
              <a:buChar char="-"/>
              <a:tabLst>
                <a:tab pos="202406" algn="l"/>
              </a:tabLst>
            </a:pPr>
            <a:r>
              <a:rPr sz="1350" dirty="0"/>
              <a:t>Sự</a:t>
            </a:r>
            <a:r>
              <a:rPr sz="1350" spc="-75" dirty="0"/>
              <a:t> </a:t>
            </a:r>
            <a:r>
              <a:rPr sz="1350" dirty="0"/>
              <a:t>biến</a:t>
            </a:r>
            <a:r>
              <a:rPr sz="1350" spc="19" dirty="0"/>
              <a:t> </a:t>
            </a:r>
            <a:r>
              <a:rPr sz="1350" dirty="0"/>
              <a:t>tính</a:t>
            </a:r>
            <a:r>
              <a:rPr sz="1350" spc="-34" dirty="0"/>
              <a:t> </a:t>
            </a:r>
            <a:r>
              <a:rPr sz="1350" dirty="0"/>
              <a:t>protein</a:t>
            </a:r>
            <a:r>
              <a:rPr sz="1350" spc="19" dirty="0"/>
              <a:t> </a:t>
            </a:r>
            <a:r>
              <a:rPr sz="1350" dirty="0"/>
              <a:t>ở</a:t>
            </a:r>
            <a:r>
              <a:rPr sz="1350" spc="-53" dirty="0"/>
              <a:t> </a:t>
            </a:r>
            <a:r>
              <a:rPr sz="1350" dirty="0"/>
              <a:t>nhiệt</a:t>
            </a:r>
            <a:r>
              <a:rPr sz="1350" spc="56" dirty="0"/>
              <a:t> </a:t>
            </a:r>
            <a:r>
              <a:rPr sz="1350" dirty="0"/>
              <a:t>độ</a:t>
            </a:r>
            <a:r>
              <a:rPr sz="1350" spc="-34" dirty="0"/>
              <a:t> </a:t>
            </a:r>
            <a:r>
              <a:rPr sz="1350" dirty="0"/>
              <a:t>cao</a:t>
            </a:r>
            <a:r>
              <a:rPr sz="1350" spc="19" dirty="0"/>
              <a:t> </a:t>
            </a:r>
            <a:r>
              <a:rPr sz="1350" dirty="0"/>
              <a:t>làm</a:t>
            </a:r>
            <a:r>
              <a:rPr sz="1350" spc="-15" dirty="0"/>
              <a:t> </a:t>
            </a:r>
            <a:r>
              <a:rPr sz="1350" dirty="0"/>
              <a:t>mất</a:t>
            </a:r>
            <a:r>
              <a:rPr sz="1350" spc="38" dirty="0"/>
              <a:t> </a:t>
            </a:r>
            <a:r>
              <a:rPr sz="1350" dirty="0"/>
              <a:t>9</a:t>
            </a:r>
            <a:r>
              <a:rPr sz="1350" spc="-34" dirty="0"/>
              <a:t> </a:t>
            </a:r>
            <a:r>
              <a:rPr sz="1350" dirty="0"/>
              <a:t>-</a:t>
            </a:r>
            <a:r>
              <a:rPr sz="1350" spc="-68" dirty="0"/>
              <a:t> </a:t>
            </a:r>
            <a:r>
              <a:rPr sz="1350" dirty="0"/>
              <a:t>28%</a:t>
            </a:r>
            <a:r>
              <a:rPr sz="1350" spc="23" dirty="0"/>
              <a:t> </a:t>
            </a:r>
            <a:r>
              <a:rPr sz="1350" spc="-8" dirty="0"/>
              <a:t>nước.</a:t>
            </a:r>
            <a:endParaRPr sz="1350" dirty="0"/>
          </a:p>
          <a:p>
            <a:pPr marL="202406" lvl="1" indent="-107156">
              <a:spcBef>
                <a:spcPts val="1084"/>
              </a:spcBef>
              <a:buChar char="-"/>
              <a:tabLst>
                <a:tab pos="202406" algn="l"/>
              </a:tabLst>
            </a:pPr>
            <a:r>
              <a:rPr sz="1350" dirty="0"/>
              <a:t>Các</a:t>
            </a:r>
            <a:r>
              <a:rPr sz="1350" spc="-30" dirty="0"/>
              <a:t> </a:t>
            </a:r>
            <a:r>
              <a:rPr sz="1350" dirty="0"/>
              <a:t>vitamin</a:t>
            </a:r>
            <a:r>
              <a:rPr sz="1350" spc="11" dirty="0"/>
              <a:t> </a:t>
            </a:r>
            <a:r>
              <a:rPr sz="1350" dirty="0"/>
              <a:t>nhóm</a:t>
            </a:r>
            <a:r>
              <a:rPr sz="1350" spc="-19" dirty="0"/>
              <a:t> </a:t>
            </a:r>
            <a:r>
              <a:rPr sz="1350" dirty="0"/>
              <a:t>B</a:t>
            </a:r>
            <a:r>
              <a:rPr sz="1350" spc="-23" dirty="0"/>
              <a:t> </a:t>
            </a:r>
            <a:r>
              <a:rPr sz="1350" dirty="0"/>
              <a:t>như</a:t>
            </a:r>
            <a:r>
              <a:rPr sz="1350" spc="-23" dirty="0"/>
              <a:t> </a:t>
            </a:r>
            <a:r>
              <a:rPr sz="1350" dirty="0"/>
              <a:t>B</a:t>
            </a:r>
            <a:r>
              <a:rPr sz="1350" baseline="-18518" dirty="0"/>
              <a:t>1</a:t>
            </a:r>
            <a:r>
              <a:rPr sz="1350" dirty="0"/>
              <a:t>,</a:t>
            </a:r>
            <a:r>
              <a:rPr sz="1350" spc="-56" dirty="0"/>
              <a:t> </a:t>
            </a:r>
            <a:r>
              <a:rPr sz="1350" dirty="0"/>
              <a:t>B</a:t>
            </a:r>
            <a:r>
              <a:rPr sz="1350" baseline="-18518" dirty="0"/>
              <a:t>2</a:t>
            </a:r>
            <a:r>
              <a:rPr sz="1350" dirty="0"/>
              <a:t>,</a:t>
            </a:r>
            <a:r>
              <a:rPr sz="1350" spc="-4" dirty="0"/>
              <a:t> </a:t>
            </a:r>
            <a:r>
              <a:rPr sz="1350" dirty="0"/>
              <a:t>B</a:t>
            </a:r>
            <a:r>
              <a:rPr sz="1350" baseline="-18518" dirty="0"/>
              <a:t>12</a:t>
            </a:r>
            <a:r>
              <a:rPr sz="1350" dirty="0"/>
              <a:t>,</a:t>
            </a:r>
            <a:r>
              <a:rPr sz="1350" spc="-56" dirty="0"/>
              <a:t> </a:t>
            </a:r>
            <a:r>
              <a:rPr sz="1350" dirty="0"/>
              <a:t>acid</a:t>
            </a:r>
            <a:r>
              <a:rPr sz="1350" spc="-38" dirty="0"/>
              <a:t> </a:t>
            </a:r>
            <a:r>
              <a:rPr sz="1350" dirty="0"/>
              <a:t>forlic,</a:t>
            </a:r>
            <a:r>
              <a:rPr sz="1350" spc="-8" dirty="0"/>
              <a:t> </a:t>
            </a:r>
            <a:r>
              <a:rPr sz="1350" dirty="0"/>
              <a:t>acid</a:t>
            </a:r>
            <a:r>
              <a:rPr sz="1350" spc="15" dirty="0"/>
              <a:t> </a:t>
            </a:r>
            <a:r>
              <a:rPr sz="1350" dirty="0"/>
              <a:t>nicotinic</a:t>
            </a:r>
            <a:r>
              <a:rPr sz="1350" spc="30" dirty="0"/>
              <a:t> </a:t>
            </a:r>
            <a:r>
              <a:rPr sz="1350" dirty="0"/>
              <a:t>bị</a:t>
            </a:r>
            <a:r>
              <a:rPr sz="1350" spc="11" dirty="0"/>
              <a:t> </a:t>
            </a:r>
            <a:r>
              <a:rPr sz="1350" dirty="0"/>
              <a:t>mất</a:t>
            </a:r>
            <a:r>
              <a:rPr sz="1350" spc="-53" dirty="0"/>
              <a:t> </a:t>
            </a:r>
            <a:r>
              <a:rPr sz="1350" spc="-8" dirty="0"/>
              <a:t>nhiều.</a:t>
            </a:r>
            <a:endParaRPr sz="1350" dirty="0"/>
          </a:p>
          <a:p>
            <a:pPr marL="202406" lvl="1" indent="-107156">
              <a:spcBef>
                <a:spcPts val="633"/>
              </a:spcBef>
              <a:buChar char="-"/>
              <a:tabLst>
                <a:tab pos="202406" algn="l"/>
              </a:tabLst>
            </a:pPr>
            <a:r>
              <a:rPr sz="1350" dirty="0"/>
              <a:t>Sự</a:t>
            </a:r>
            <a:r>
              <a:rPr sz="1350" spc="-68" dirty="0"/>
              <a:t> </a:t>
            </a:r>
            <a:r>
              <a:rPr sz="1350" dirty="0"/>
              <a:t>thay</a:t>
            </a:r>
            <a:r>
              <a:rPr sz="1350" spc="-11" dirty="0"/>
              <a:t> </a:t>
            </a:r>
            <a:r>
              <a:rPr sz="1350" dirty="0"/>
              <a:t>đổi</a:t>
            </a:r>
            <a:r>
              <a:rPr sz="1350" spc="23" dirty="0"/>
              <a:t> </a:t>
            </a:r>
            <a:r>
              <a:rPr sz="1350" dirty="0"/>
              <a:t>mùi</a:t>
            </a:r>
            <a:r>
              <a:rPr sz="1350" spc="-26" dirty="0"/>
              <a:t> </a:t>
            </a:r>
            <a:r>
              <a:rPr sz="1350" spc="-19" dirty="0"/>
              <a:t>vị</a:t>
            </a:r>
            <a:endParaRPr sz="1350" dirty="0"/>
          </a:p>
          <a:p>
            <a:pPr marL="38100">
              <a:spcBef>
                <a:spcPts val="633"/>
              </a:spcBef>
            </a:pPr>
            <a:r>
              <a:rPr sz="1350" dirty="0"/>
              <a:t>-</a:t>
            </a:r>
            <a:r>
              <a:rPr sz="1350" spc="-26" dirty="0"/>
              <a:t> </a:t>
            </a:r>
            <a:r>
              <a:rPr sz="1350" dirty="0"/>
              <a:t>Sự</a:t>
            </a:r>
            <a:r>
              <a:rPr sz="1350" spc="-75" dirty="0"/>
              <a:t> </a:t>
            </a:r>
            <a:r>
              <a:rPr sz="1350" dirty="0"/>
              <a:t>biến</a:t>
            </a:r>
            <a:r>
              <a:rPr sz="1350" spc="19" dirty="0"/>
              <a:t> </a:t>
            </a:r>
            <a:r>
              <a:rPr sz="1350" dirty="0"/>
              <a:t>đổi</a:t>
            </a:r>
            <a:r>
              <a:rPr sz="1350" spc="15" dirty="0"/>
              <a:t> </a:t>
            </a:r>
            <a:r>
              <a:rPr sz="1350" dirty="0"/>
              <a:t>màu</a:t>
            </a:r>
            <a:r>
              <a:rPr sz="1350" spc="-34" dirty="0"/>
              <a:t> </a:t>
            </a:r>
            <a:r>
              <a:rPr sz="1350" dirty="0"/>
              <a:t>sắc</a:t>
            </a:r>
            <a:r>
              <a:rPr sz="1350" spc="-19" dirty="0"/>
              <a:t> </a:t>
            </a:r>
            <a:r>
              <a:rPr sz="1350" dirty="0"/>
              <a:t>của</a:t>
            </a:r>
            <a:r>
              <a:rPr sz="1350" spc="19" dirty="0"/>
              <a:t> </a:t>
            </a:r>
            <a:r>
              <a:rPr sz="1350" dirty="0"/>
              <a:t>cá</a:t>
            </a:r>
            <a:r>
              <a:rPr sz="1350" spc="-38" dirty="0"/>
              <a:t> </a:t>
            </a:r>
            <a:r>
              <a:rPr sz="1350" dirty="0"/>
              <a:t>xảy</a:t>
            </a:r>
            <a:r>
              <a:rPr sz="1350" spc="-19" dirty="0"/>
              <a:t> </a:t>
            </a:r>
            <a:r>
              <a:rPr sz="1350" dirty="0"/>
              <a:t>ra</a:t>
            </a:r>
            <a:r>
              <a:rPr sz="1350" spc="-34" dirty="0"/>
              <a:t> </a:t>
            </a:r>
            <a:r>
              <a:rPr sz="1350" dirty="0"/>
              <a:t>khi</a:t>
            </a:r>
            <a:r>
              <a:rPr sz="1350" spc="-38" dirty="0"/>
              <a:t> </a:t>
            </a:r>
            <a:r>
              <a:rPr sz="1350" dirty="0"/>
              <a:t>sử</a:t>
            </a:r>
            <a:r>
              <a:rPr sz="1350" spc="-23" dirty="0"/>
              <a:t> </a:t>
            </a:r>
            <a:r>
              <a:rPr sz="1350" dirty="0"/>
              <a:t>dụng</a:t>
            </a:r>
            <a:r>
              <a:rPr sz="1350" spc="15" dirty="0"/>
              <a:t> </a:t>
            </a:r>
            <a:r>
              <a:rPr sz="1350" dirty="0"/>
              <a:t>nguyên</a:t>
            </a:r>
            <a:r>
              <a:rPr sz="1350" spc="19" dirty="0"/>
              <a:t> </a:t>
            </a:r>
            <a:r>
              <a:rPr sz="1350" dirty="0"/>
              <a:t>liệu</a:t>
            </a:r>
            <a:r>
              <a:rPr sz="1350" spc="15" dirty="0"/>
              <a:t> </a:t>
            </a:r>
            <a:r>
              <a:rPr sz="1350" dirty="0"/>
              <a:t>kém</a:t>
            </a:r>
            <a:r>
              <a:rPr sz="1350" spc="-15" dirty="0"/>
              <a:t> </a:t>
            </a:r>
            <a:r>
              <a:rPr sz="1350" dirty="0"/>
              <a:t>chất</a:t>
            </a:r>
            <a:r>
              <a:rPr sz="1350" spc="-4" dirty="0"/>
              <a:t> </a:t>
            </a:r>
            <a:r>
              <a:rPr sz="1350" spc="-8" dirty="0"/>
              <a:t>lượng.</a:t>
            </a:r>
            <a:endParaRPr sz="1350" dirty="0"/>
          </a:p>
        </p:txBody>
      </p:sp>
      <p:sp>
        <p:nvSpPr>
          <p:cNvPr id="5" name="object 3">
            <a:extLst>
              <a:ext uri="{FF2B5EF4-FFF2-40B4-BE49-F238E27FC236}">
                <a16:creationId xmlns:a16="http://schemas.microsoft.com/office/drawing/2014/main" id="{AD191F42-B1EF-4A74-8536-0B2AB49BCF8C}"/>
              </a:ext>
            </a:extLst>
          </p:cNvPr>
          <p:cNvSpPr txBox="1">
            <a:spLocks/>
          </p:cNvSpPr>
          <p:nvPr/>
        </p:nvSpPr>
        <p:spPr>
          <a:xfrm>
            <a:off x="620469" y="738349"/>
            <a:ext cx="8123802" cy="297998"/>
          </a:xfrm>
          <a:prstGeom prst="rect">
            <a:avLst/>
          </a:prstGeom>
        </p:spPr>
        <p:txBody>
          <a:bodyPr spcFirstLastPara="1" vert="horz" wrap="square" lIns="0" tIns="8096"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9525">
              <a:spcBef>
                <a:spcPts val="94"/>
              </a:spcBef>
            </a:pPr>
            <a:r>
              <a:rPr lang="en-US" sz="1800" b="1" dirty="0" err="1">
                <a:solidFill>
                  <a:schemeClr val="bg2">
                    <a:lumMod val="25000"/>
                  </a:schemeClr>
                </a:solidFill>
                <a:latin typeface="Arial" panose="020B0604020202020204" pitchFamily="34" charset="0"/>
              </a:rPr>
              <a:t>Kỹ</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thuật</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nhiệt</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độ</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cao</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trong</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chế</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biến</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và</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bảo</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quản</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thủy</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sản</a:t>
            </a:r>
            <a:endParaRPr lang="en-US" sz="1800" b="1" dirty="0">
              <a:solidFill>
                <a:schemeClr val="bg2">
                  <a:lumMod val="25000"/>
                </a:schemeClr>
              </a:solidFill>
              <a:latin typeface="Arial" panose="020B0604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499432" y="592119"/>
            <a:ext cx="1285875" cy="814388"/>
          </a:xfrm>
          <a:prstGeom prst="rect">
            <a:avLst/>
          </a:prstGeom>
        </p:spPr>
      </p:pic>
      <p:sp>
        <p:nvSpPr>
          <p:cNvPr id="3" name="object 3"/>
          <p:cNvSpPr txBox="1">
            <a:spLocks noGrp="1"/>
          </p:cNvSpPr>
          <p:nvPr>
            <p:ph type="title" idx="4294967295"/>
          </p:nvPr>
        </p:nvSpPr>
        <p:spPr>
          <a:xfrm>
            <a:off x="163551" y="4499750"/>
            <a:ext cx="1255713" cy="333375"/>
          </a:xfrm>
          <a:prstGeom prst="rect">
            <a:avLst/>
          </a:prstGeom>
        </p:spPr>
        <p:txBody>
          <a:bodyPr spcFirstLastPara="1" vert="horz" wrap="square" lIns="0" tIns="12383" rIns="0" bIns="0" rtlCol="0" anchor="ctr" anchorCtr="0">
            <a:spAutoFit/>
          </a:bodyPr>
          <a:lstStyle/>
          <a:p>
            <a:pPr marL="123825">
              <a:spcBef>
                <a:spcPts val="98"/>
              </a:spcBef>
            </a:pPr>
            <a:r>
              <a:rPr sz="2000" b="1" spc="-19" dirty="0">
                <a:solidFill>
                  <a:srgbClr val="000066"/>
                </a:solidFill>
                <a:latin typeface="Arial" panose="020B0604020202020204" pitchFamily="34" charset="0"/>
                <a:cs typeface="Arial" panose="020B0604020202020204" pitchFamily="34" charset="0"/>
              </a:rPr>
              <a:t>Hấp</a:t>
            </a:r>
            <a:endParaRPr sz="2000" dirty="0">
              <a:latin typeface="Arial" panose="020B0604020202020204" pitchFamily="34" charset="0"/>
              <a:cs typeface="Arial" panose="020B0604020202020204" pitchFamily="34" charset="0"/>
            </a:endParaRPr>
          </a:p>
        </p:txBody>
      </p:sp>
      <p:grpSp>
        <p:nvGrpSpPr>
          <p:cNvPr id="4" name="object 4"/>
          <p:cNvGrpSpPr/>
          <p:nvPr/>
        </p:nvGrpSpPr>
        <p:grpSpPr>
          <a:xfrm>
            <a:off x="1306551" y="1385075"/>
            <a:ext cx="6858000" cy="2809875"/>
            <a:chOff x="0" y="1143000"/>
            <a:chExt cx="9144000" cy="3746500"/>
          </a:xfrm>
        </p:grpSpPr>
        <p:pic>
          <p:nvPicPr>
            <p:cNvPr id="5" name="object 5"/>
            <p:cNvPicPr/>
            <p:nvPr/>
          </p:nvPicPr>
          <p:blipFill>
            <a:blip r:embed="rId3" cstate="print"/>
            <a:stretch>
              <a:fillRect/>
            </a:stretch>
          </p:blipFill>
          <p:spPr>
            <a:xfrm>
              <a:off x="1600200" y="1143000"/>
              <a:ext cx="5181600" cy="3729101"/>
            </a:xfrm>
            <a:prstGeom prst="rect">
              <a:avLst/>
            </a:prstGeom>
          </p:spPr>
        </p:pic>
        <p:pic>
          <p:nvPicPr>
            <p:cNvPr id="6" name="object 6"/>
            <p:cNvPicPr/>
            <p:nvPr/>
          </p:nvPicPr>
          <p:blipFill>
            <a:blip r:embed="rId4" cstate="print"/>
            <a:stretch>
              <a:fillRect/>
            </a:stretch>
          </p:blipFill>
          <p:spPr>
            <a:xfrm>
              <a:off x="0" y="1143000"/>
              <a:ext cx="2751201" cy="3733800"/>
            </a:xfrm>
            <a:prstGeom prst="rect">
              <a:avLst/>
            </a:prstGeom>
          </p:spPr>
        </p:pic>
        <p:pic>
          <p:nvPicPr>
            <p:cNvPr id="7" name="object 7"/>
            <p:cNvPicPr/>
            <p:nvPr/>
          </p:nvPicPr>
          <p:blipFill>
            <a:blip r:embed="rId5" cstate="print"/>
            <a:stretch>
              <a:fillRect/>
            </a:stretch>
          </p:blipFill>
          <p:spPr>
            <a:xfrm>
              <a:off x="6553200" y="1143000"/>
              <a:ext cx="2590800" cy="3746500"/>
            </a:xfrm>
            <a:prstGeom prst="rect">
              <a:avLst/>
            </a:prstGeom>
          </p:spPr>
        </p:pic>
      </p:grpSp>
      <p:sp>
        <p:nvSpPr>
          <p:cNvPr id="8" name="object 8"/>
          <p:cNvSpPr txBox="1"/>
          <p:nvPr/>
        </p:nvSpPr>
        <p:spPr>
          <a:xfrm>
            <a:off x="3303467" y="4384297"/>
            <a:ext cx="4861084" cy="635046"/>
          </a:xfrm>
          <a:prstGeom prst="rect">
            <a:avLst/>
          </a:prstGeom>
        </p:spPr>
        <p:txBody>
          <a:bodyPr vert="horz" wrap="square" lIns="0" tIns="7620" rIns="0" bIns="0" rtlCol="0">
            <a:spAutoFit/>
          </a:bodyPr>
          <a:lstStyle/>
          <a:p>
            <a:pPr marL="9525" marR="3810">
              <a:lnSpc>
                <a:spcPct val="100899"/>
              </a:lnSpc>
              <a:spcBef>
                <a:spcPts val="60"/>
              </a:spcBef>
            </a:pPr>
            <a:r>
              <a:rPr sz="1350" b="1" dirty="0"/>
              <a:t>Độ</a:t>
            </a:r>
            <a:r>
              <a:rPr sz="1350" b="1" spc="30" dirty="0"/>
              <a:t> </a:t>
            </a:r>
            <a:r>
              <a:rPr sz="1350" b="1" dirty="0"/>
              <a:t>chín</a:t>
            </a:r>
            <a:r>
              <a:rPr sz="1350" b="1" spc="-15" dirty="0"/>
              <a:t> </a:t>
            </a:r>
            <a:r>
              <a:rPr sz="1350" b="1" dirty="0"/>
              <a:t>tôm</a:t>
            </a:r>
            <a:r>
              <a:rPr sz="1350" b="1" spc="-53" dirty="0"/>
              <a:t> </a:t>
            </a:r>
            <a:r>
              <a:rPr sz="1350" b="1" dirty="0"/>
              <a:t>hấp</a:t>
            </a:r>
            <a:r>
              <a:rPr sz="1350" b="1" spc="41" dirty="0"/>
              <a:t> </a:t>
            </a:r>
            <a:r>
              <a:rPr sz="1350" b="1" dirty="0"/>
              <a:t>phụ</a:t>
            </a:r>
            <a:r>
              <a:rPr sz="1350" b="1" spc="-75" dirty="0"/>
              <a:t> </a:t>
            </a:r>
            <a:r>
              <a:rPr sz="1350" b="1" dirty="0"/>
              <a:t>thuộc</a:t>
            </a:r>
            <a:r>
              <a:rPr sz="1350" b="1" spc="-53" dirty="0"/>
              <a:t> </a:t>
            </a:r>
            <a:r>
              <a:rPr sz="1350" b="1" dirty="0"/>
              <a:t>lớn</a:t>
            </a:r>
            <a:r>
              <a:rPr sz="1350" b="1" spc="-15" dirty="0"/>
              <a:t> </a:t>
            </a:r>
            <a:r>
              <a:rPr sz="1350" b="1" dirty="0"/>
              <a:t>vào</a:t>
            </a:r>
            <a:r>
              <a:rPr sz="1350" b="1" spc="41" dirty="0"/>
              <a:t> </a:t>
            </a:r>
            <a:r>
              <a:rPr sz="1350" b="1" dirty="0"/>
              <a:t>tỉ</a:t>
            </a:r>
            <a:r>
              <a:rPr sz="1350" b="1" spc="38" dirty="0"/>
              <a:t> </a:t>
            </a:r>
            <a:r>
              <a:rPr sz="1350" b="1" dirty="0"/>
              <a:t>lệ</a:t>
            </a:r>
            <a:r>
              <a:rPr sz="1350" b="1" spc="-53" dirty="0"/>
              <a:t> </a:t>
            </a:r>
            <a:r>
              <a:rPr sz="1350" b="1" dirty="0"/>
              <a:t>đồng</a:t>
            </a:r>
            <a:r>
              <a:rPr sz="1350" b="1" spc="-15" dirty="0"/>
              <a:t> </a:t>
            </a:r>
            <a:r>
              <a:rPr sz="1350" b="1" dirty="0"/>
              <a:t>dạng</a:t>
            </a:r>
            <a:r>
              <a:rPr sz="1350" b="1" spc="-11" dirty="0"/>
              <a:t> </a:t>
            </a:r>
            <a:r>
              <a:rPr sz="1350" b="1" spc="-8" dirty="0"/>
              <a:t>lớn/nhỏ </a:t>
            </a:r>
            <a:r>
              <a:rPr sz="1350" b="1" dirty="0"/>
              <a:t>Đồng</a:t>
            </a:r>
            <a:r>
              <a:rPr sz="1350" b="1" spc="-45" dirty="0"/>
              <a:t> </a:t>
            </a:r>
            <a:r>
              <a:rPr sz="1350" b="1" dirty="0"/>
              <a:t>dạng</a:t>
            </a:r>
            <a:r>
              <a:rPr sz="1350" b="1" spc="-38" dirty="0"/>
              <a:t> </a:t>
            </a:r>
            <a:r>
              <a:rPr sz="1350" b="1" dirty="0"/>
              <a:t>càng</a:t>
            </a:r>
            <a:r>
              <a:rPr sz="1350" b="1" spc="15" dirty="0"/>
              <a:t> </a:t>
            </a:r>
            <a:r>
              <a:rPr sz="1350" b="1" dirty="0"/>
              <a:t>cao</a:t>
            </a:r>
            <a:r>
              <a:rPr sz="1350" b="1" spc="11" dirty="0"/>
              <a:t> </a:t>
            </a:r>
            <a:r>
              <a:rPr sz="1350" b="1" dirty="0"/>
              <a:t>càng</a:t>
            </a:r>
            <a:r>
              <a:rPr sz="1350" b="1" spc="-34" dirty="0"/>
              <a:t> </a:t>
            </a:r>
            <a:r>
              <a:rPr sz="1350" b="1" dirty="0"/>
              <a:t>dễ</a:t>
            </a:r>
            <a:r>
              <a:rPr sz="1350" b="1" spc="-19" dirty="0"/>
              <a:t> </a:t>
            </a:r>
            <a:r>
              <a:rPr sz="1350" b="1" dirty="0"/>
              <a:t>rớt </a:t>
            </a:r>
            <a:r>
              <a:rPr sz="1350" b="1" spc="-19" dirty="0"/>
              <a:t>cỡ</a:t>
            </a:r>
            <a:endParaRPr sz="1350" dirty="0"/>
          </a:p>
          <a:p>
            <a:pPr marL="9525">
              <a:spcBef>
                <a:spcPts val="15"/>
              </a:spcBef>
            </a:pPr>
            <a:r>
              <a:rPr sz="1350" b="1" dirty="0"/>
              <a:t>Đồng</a:t>
            </a:r>
            <a:r>
              <a:rPr sz="1350" b="1" spc="-38" dirty="0"/>
              <a:t> </a:t>
            </a:r>
            <a:r>
              <a:rPr sz="1350" b="1" dirty="0"/>
              <a:t>dang</a:t>
            </a:r>
            <a:r>
              <a:rPr sz="1350" b="1" spc="-26" dirty="0"/>
              <a:t> </a:t>
            </a:r>
            <a:r>
              <a:rPr sz="1350" b="1" dirty="0"/>
              <a:t>bằng</a:t>
            </a:r>
            <a:r>
              <a:rPr sz="1350" b="1" spc="-30" dirty="0"/>
              <a:t> </a:t>
            </a:r>
            <a:r>
              <a:rPr sz="1350" b="1" dirty="0"/>
              <a:t>10%</a:t>
            </a:r>
            <a:r>
              <a:rPr sz="1350" b="1" spc="45" dirty="0"/>
              <a:t> </a:t>
            </a:r>
            <a:r>
              <a:rPr sz="1350" b="1" dirty="0"/>
              <a:t>tôm</a:t>
            </a:r>
            <a:r>
              <a:rPr sz="1350" b="1" spc="-64" dirty="0"/>
              <a:t> </a:t>
            </a:r>
            <a:r>
              <a:rPr sz="1350" b="1" dirty="0"/>
              <a:t>lớn</a:t>
            </a:r>
            <a:r>
              <a:rPr sz="1350" b="1" spc="-30" dirty="0"/>
              <a:t> </a:t>
            </a:r>
            <a:r>
              <a:rPr sz="1350" b="1" dirty="0"/>
              <a:t>chia</a:t>
            </a:r>
            <a:r>
              <a:rPr sz="1350" b="1" spc="-8" dirty="0"/>
              <a:t> </a:t>
            </a:r>
            <a:r>
              <a:rPr sz="1350" b="1" dirty="0"/>
              <a:t>cho</a:t>
            </a:r>
            <a:r>
              <a:rPr sz="1350" b="1" spc="-30" dirty="0"/>
              <a:t> </a:t>
            </a:r>
            <a:r>
              <a:rPr sz="1350" b="1" dirty="0"/>
              <a:t>10%tôm</a:t>
            </a:r>
            <a:r>
              <a:rPr sz="1350" b="1" spc="49" dirty="0"/>
              <a:t> </a:t>
            </a:r>
            <a:r>
              <a:rPr sz="1350" b="1" spc="-19" dirty="0"/>
              <a:t>nhỏ</a:t>
            </a:r>
            <a:endParaRPr sz="1350" dirty="0"/>
          </a:p>
        </p:txBody>
      </p:sp>
      <p:sp>
        <p:nvSpPr>
          <p:cNvPr id="10" name="object 3">
            <a:extLst>
              <a:ext uri="{FF2B5EF4-FFF2-40B4-BE49-F238E27FC236}">
                <a16:creationId xmlns:a16="http://schemas.microsoft.com/office/drawing/2014/main" id="{D1AE12CF-285A-43EB-9455-4C2FFE5FEC5D}"/>
              </a:ext>
            </a:extLst>
          </p:cNvPr>
          <p:cNvSpPr txBox="1">
            <a:spLocks/>
          </p:cNvSpPr>
          <p:nvPr/>
        </p:nvSpPr>
        <p:spPr>
          <a:xfrm>
            <a:off x="724547" y="772752"/>
            <a:ext cx="8123802" cy="297998"/>
          </a:xfrm>
          <a:prstGeom prst="rect">
            <a:avLst/>
          </a:prstGeom>
        </p:spPr>
        <p:txBody>
          <a:bodyPr spcFirstLastPara="1" vert="horz" wrap="square" lIns="0" tIns="8096"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9525">
              <a:spcBef>
                <a:spcPts val="94"/>
              </a:spcBef>
            </a:pPr>
            <a:r>
              <a:rPr lang="en-US" sz="1800" b="1" dirty="0" err="1">
                <a:solidFill>
                  <a:schemeClr val="bg2">
                    <a:lumMod val="25000"/>
                  </a:schemeClr>
                </a:solidFill>
                <a:latin typeface="Arial" panose="020B0604020202020204" pitchFamily="34" charset="0"/>
              </a:rPr>
              <a:t>Kỹ</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thuật</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nhiệt</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độ</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cao</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trong</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chế</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biến</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và</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bảo</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quản</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thủy</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sản</a:t>
            </a:r>
            <a:endParaRPr lang="en-US" sz="1800" b="1" dirty="0">
              <a:solidFill>
                <a:schemeClr val="bg2">
                  <a:lumMod val="25000"/>
                </a:schemeClr>
              </a:solidFill>
              <a:latin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26935" y="1009708"/>
            <a:ext cx="2378869" cy="414338"/>
          </a:xfrm>
          <a:prstGeom prst="rect">
            <a:avLst/>
          </a:prstGeom>
        </p:spPr>
      </p:pic>
      <p:sp>
        <p:nvSpPr>
          <p:cNvPr id="3" name="object 3"/>
          <p:cNvSpPr txBox="1">
            <a:spLocks noGrp="1"/>
          </p:cNvSpPr>
          <p:nvPr>
            <p:ph type="title" idx="4294967295"/>
          </p:nvPr>
        </p:nvSpPr>
        <p:spPr>
          <a:xfrm>
            <a:off x="124151" y="2000827"/>
            <a:ext cx="1543050" cy="863903"/>
          </a:xfrm>
          <a:prstGeom prst="rect">
            <a:avLst/>
          </a:prstGeom>
        </p:spPr>
        <p:txBody>
          <a:bodyPr spcFirstLastPara="1" vert="horz" wrap="square" lIns="0" tIns="11906" rIns="0" bIns="0" rtlCol="0" anchor="ctr" anchorCtr="0">
            <a:spAutoFit/>
          </a:bodyPr>
          <a:lstStyle/>
          <a:p>
            <a:pPr marL="9525">
              <a:spcBef>
                <a:spcPts val="94"/>
              </a:spcBef>
            </a:pPr>
            <a:r>
              <a:rPr sz="2000" b="1" dirty="0">
                <a:solidFill>
                  <a:srgbClr val="000066"/>
                </a:solidFill>
                <a:latin typeface="Arial"/>
                <a:cs typeface="Arial"/>
              </a:rPr>
              <a:t>Quy</a:t>
            </a:r>
            <a:r>
              <a:rPr sz="2000" b="1" spc="-11" dirty="0">
                <a:solidFill>
                  <a:srgbClr val="000066"/>
                </a:solidFill>
                <a:latin typeface="Arial" panose="020B0604020202020204" pitchFamily="34" charset="0"/>
                <a:cs typeface="Arial" panose="020B0604020202020204" pitchFamily="34" charset="0"/>
              </a:rPr>
              <a:t> </a:t>
            </a:r>
            <a:r>
              <a:rPr sz="2000" b="1" dirty="0">
                <a:solidFill>
                  <a:srgbClr val="000066"/>
                </a:solidFill>
                <a:latin typeface="Arial"/>
                <a:cs typeface="Arial"/>
              </a:rPr>
              <a:t>trình</a:t>
            </a:r>
            <a:r>
              <a:rPr sz="2000" b="1" spc="-45" dirty="0">
                <a:solidFill>
                  <a:srgbClr val="000066"/>
                </a:solidFill>
                <a:latin typeface="Arial" panose="020B0604020202020204" pitchFamily="34" charset="0"/>
                <a:cs typeface="Arial" panose="020B0604020202020204" pitchFamily="34" charset="0"/>
              </a:rPr>
              <a:t> </a:t>
            </a:r>
            <a:r>
              <a:rPr sz="2000" b="1" dirty="0">
                <a:solidFill>
                  <a:srgbClr val="000066"/>
                </a:solidFill>
                <a:latin typeface="Arial"/>
                <a:cs typeface="Arial"/>
              </a:rPr>
              <a:t>chế</a:t>
            </a:r>
            <a:r>
              <a:rPr sz="2000" b="1" spc="-8" dirty="0">
                <a:solidFill>
                  <a:srgbClr val="000066"/>
                </a:solidFill>
                <a:latin typeface="Arial" panose="020B0604020202020204" pitchFamily="34" charset="0"/>
                <a:cs typeface="Arial" panose="020B0604020202020204" pitchFamily="34" charset="0"/>
              </a:rPr>
              <a:t> </a:t>
            </a:r>
            <a:r>
              <a:rPr sz="2000" b="1" dirty="0">
                <a:solidFill>
                  <a:srgbClr val="000066"/>
                </a:solidFill>
                <a:latin typeface="Arial"/>
                <a:cs typeface="Arial"/>
              </a:rPr>
              <a:t>biến</a:t>
            </a:r>
            <a:r>
              <a:rPr sz="2000" b="1" spc="-49" dirty="0">
                <a:solidFill>
                  <a:srgbClr val="000066"/>
                </a:solidFill>
                <a:latin typeface="Arial" panose="020B0604020202020204" pitchFamily="34" charset="0"/>
                <a:cs typeface="Arial" panose="020B0604020202020204" pitchFamily="34" charset="0"/>
              </a:rPr>
              <a:t> </a:t>
            </a:r>
            <a:r>
              <a:rPr sz="2000" b="1" spc="-19" dirty="0">
                <a:solidFill>
                  <a:srgbClr val="000066"/>
                </a:solidFill>
                <a:latin typeface="Arial" panose="020B0604020202020204" pitchFamily="34" charset="0"/>
                <a:cs typeface="Arial" panose="020B0604020202020204" pitchFamily="34" charset="0"/>
              </a:rPr>
              <a:t>tôm</a:t>
            </a:r>
          </a:p>
        </p:txBody>
      </p:sp>
      <p:sp>
        <p:nvSpPr>
          <p:cNvPr id="4" name="object 4"/>
          <p:cNvSpPr/>
          <p:nvPr/>
        </p:nvSpPr>
        <p:spPr>
          <a:xfrm>
            <a:off x="1591253" y="1502627"/>
            <a:ext cx="1543050" cy="342900"/>
          </a:xfrm>
          <a:custGeom>
            <a:avLst/>
            <a:gdLst/>
            <a:ahLst/>
            <a:cxnLst/>
            <a:rect l="l" t="t" r="r" b="b"/>
            <a:pathLst>
              <a:path w="2057400" h="457200">
                <a:moveTo>
                  <a:pt x="2057400" y="0"/>
                </a:moveTo>
                <a:lnTo>
                  <a:pt x="0" y="0"/>
                </a:lnTo>
                <a:lnTo>
                  <a:pt x="0" y="457200"/>
                </a:lnTo>
                <a:lnTo>
                  <a:pt x="2057400" y="457200"/>
                </a:lnTo>
                <a:lnTo>
                  <a:pt x="2057400" y="0"/>
                </a:lnTo>
                <a:close/>
              </a:path>
            </a:pathLst>
          </a:custGeom>
          <a:solidFill>
            <a:srgbClr val="FF9900"/>
          </a:solidFill>
        </p:spPr>
        <p:txBody>
          <a:bodyPr wrap="square" lIns="0" tIns="0" rIns="0" bIns="0" rtlCol="0"/>
          <a:lstStyle/>
          <a:p>
            <a:endParaRPr sz="1050"/>
          </a:p>
        </p:txBody>
      </p:sp>
      <p:sp>
        <p:nvSpPr>
          <p:cNvPr id="5" name="object 5"/>
          <p:cNvSpPr txBox="1"/>
          <p:nvPr/>
        </p:nvSpPr>
        <p:spPr>
          <a:xfrm>
            <a:off x="1591253" y="1556396"/>
            <a:ext cx="1543050" cy="217367"/>
          </a:xfrm>
          <a:prstGeom prst="rect">
            <a:avLst/>
          </a:prstGeom>
        </p:spPr>
        <p:txBody>
          <a:bodyPr vert="horz" wrap="square" lIns="0" tIns="9525" rIns="0" bIns="0" rtlCol="0">
            <a:spAutoFit/>
          </a:bodyPr>
          <a:lstStyle/>
          <a:p>
            <a:pPr marL="283845">
              <a:spcBef>
                <a:spcPts val="75"/>
              </a:spcBef>
            </a:pPr>
            <a:r>
              <a:rPr sz="1350" b="1" dirty="0"/>
              <a:t>Nguyên</a:t>
            </a:r>
            <a:r>
              <a:rPr sz="1350" b="1" spc="-15" dirty="0"/>
              <a:t> liệu</a:t>
            </a:r>
            <a:endParaRPr sz="1350"/>
          </a:p>
        </p:txBody>
      </p:sp>
      <p:sp>
        <p:nvSpPr>
          <p:cNvPr id="6" name="object 6"/>
          <p:cNvSpPr/>
          <p:nvPr/>
        </p:nvSpPr>
        <p:spPr>
          <a:xfrm>
            <a:off x="1362653" y="3902927"/>
            <a:ext cx="2000250" cy="914400"/>
          </a:xfrm>
          <a:custGeom>
            <a:avLst/>
            <a:gdLst/>
            <a:ahLst/>
            <a:cxnLst/>
            <a:rect l="l" t="t" r="r" b="b"/>
            <a:pathLst>
              <a:path w="2667000" h="1219200">
                <a:moveTo>
                  <a:pt x="2362200" y="762000"/>
                </a:moveTo>
                <a:lnTo>
                  <a:pt x="304800" y="762000"/>
                </a:lnTo>
                <a:lnTo>
                  <a:pt x="304800" y="1219200"/>
                </a:lnTo>
                <a:lnTo>
                  <a:pt x="2362200" y="1219200"/>
                </a:lnTo>
                <a:lnTo>
                  <a:pt x="2362200" y="762000"/>
                </a:lnTo>
                <a:close/>
              </a:path>
              <a:path w="2667000" h="1219200">
                <a:moveTo>
                  <a:pt x="2667000" y="0"/>
                </a:moveTo>
                <a:lnTo>
                  <a:pt x="0" y="0"/>
                </a:lnTo>
                <a:lnTo>
                  <a:pt x="0" y="457200"/>
                </a:lnTo>
                <a:lnTo>
                  <a:pt x="2667000" y="457200"/>
                </a:lnTo>
                <a:lnTo>
                  <a:pt x="2667000" y="0"/>
                </a:lnTo>
                <a:close/>
              </a:path>
            </a:pathLst>
          </a:custGeom>
          <a:solidFill>
            <a:srgbClr val="FF9900"/>
          </a:solidFill>
        </p:spPr>
        <p:txBody>
          <a:bodyPr wrap="square" lIns="0" tIns="0" rIns="0" bIns="0" rtlCol="0"/>
          <a:lstStyle/>
          <a:p>
            <a:endParaRPr sz="1050"/>
          </a:p>
        </p:txBody>
      </p:sp>
      <p:sp>
        <p:nvSpPr>
          <p:cNvPr id="7" name="object 7"/>
          <p:cNvSpPr txBox="1"/>
          <p:nvPr/>
        </p:nvSpPr>
        <p:spPr>
          <a:xfrm>
            <a:off x="1472905" y="3960029"/>
            <a:ext cx="1784509" cy="799578"/>
          </a:xfrm>
          <a:prstGeom prst="rect">
            <a:avLst/>
          </a:prstGeom>
        </p:spPr>
        <p:txBody>
          <a:bodyPr vert="horz" wrap="square" lIns="0" tIns="9525" rIns="0" bIns="0" rtlCol="0">
            <a:spAutoFit/>
          </a:bodyPr>
          <a:lstStyle/>
          <a:p>
            <a:pPr algn="ctr">
              <a:spcBef>
                <a:spcPts val="75"/>
              </a:spcBef>
            </a:pPr>
            <a:r>
              <a:rPr sz="1350" b="1" dirty="0"/>
              <a:t>Lột</a:t>
            </a:r>
            <a:r>
              <a:rPr sz="1350" b="1" spc="-45" dirty="0"/>
              <a:t> </a:t>
            </a:r>
            <a:r>
              <a:rPr sz="1350" b="1" dirty="0"/>
              <a:t>vỏ,</a:t>
            </a:r>
            <a:r>
              <a:rPr sz="1350" b="1" spc="-30" dirty="0"/>
              <a:t> </a:t>
            </a:r>
            <a:r>
              <a:rPr sz="1350" b="1" dirty="0"/>
              <a:t>rút</a:t>
            </a:r>
            <a:r>
              <a:rPr sz="1350" b="1" spc="8" dirty="0"/>
              <a:t> </a:t>
            </a:r>
            <a:r>
              <a:rPr sz="1350" b="1" dirty="0"/>
              <a:t>tim,</a:t>
            </a:r>
            <a:r>
              <a:rPr sz="1350" b="1" spc="-30" dirty="0"/>
              <a:t> </a:t>
            </a:r>
            <a:r>
              <a:rPr sz="1350" b="1" dirty="0"/>
              <a:t>cạo</a:t>
            </a:r>
            <a:r>
              <a:rPr sz="1350" b="1" spc="23" dirty="0"/>
              <a:t> </a:t>
            </a:r>
            <a:r>
              <a:rPr sz="1350" b="1" spc="-19" dirty="0"/>
              <a:t>xẻ</a:t>
            </a:r>
            <a:endParaRPr sz="1350" dirty="0"/>
          </a:p>
          <a:p>
            <a:pPr>
              <a:spcBef>
                <a:spcPts val="1335"/>
              </a:spcBef>
            </a:pPr>
            <a:endParaRPr sz="1350" dirty="0"/>
          </a:p>
          <a:p>
            <a:pPr marR="4286" algn="ctr"/>
            <a:r>
              <a:rPr sz="1350" b="1" spc="-19" dirty="0"/>
              <a:t>IQF,</a:t>
            </a:r>
            <a:r>
              <a:rPr sz="1350" b="1" spc="-71" dirty="0"/>
              <a:t> </a:t>
            </a:r>
            <a:r>
              <a:rPr sz="1350" b="1" spc="-19" dirty="0"/>
              <a:t>hấp</a:t>
            </a:r>
            <a:endParaRPr sz="1350" dirty="0"/>
          </a:p>
        </p:txBody>
      </p:sp>
      <p:grpSp>
        <p:nvGrpSpPr>
          <p:cNvPr id="8" name="object 8"/>
          <p:cNvGrpSpPr/>
          <p:nvPr/>
        </p:nvGrpSpPr>
        <p:grpSpPr>
          <a:xfrm>
            <a:off x="4281038" y="1009708"/>
            <a:ext cx="4367333" cy="4001917"/>
            <a:chOff x="1943100" y="0"/>
            <a:chExt cx="7200900" cy="6858000"/>
          </a:xfrm>
        </p:grpSpPr>
        <p:sp>
          <p:nvSpPr>
            <p:cNvPr id="9" name="object 9"/>
            <p:cNvSpPr/>
            <p:nvPr/>
          </p:nvSpPr>
          <p:spPr>
            <a:xfrm>
              <a:off x="1943100" y="2133599"/>
              <a:ext cx="76200" cy="3505200"/>
            </a:xfrm>
            <a:custGeom>
              <a:avLst/>
              <a:gdLst/>
              <a:ahLst/>
              <a:cxnLst/>
              <a:rect l="l" t="t" r="r" b="b"/>
              <a:pathLst>
                <a:path w="76200" h="3505200">
                  <a:moveTo>
                    <a:pt x="76200" y="3429000"/>
                  </a:moveTo>
                  <a:lnTo>
                    <a:pt x="44450" y="3429000"/>
                  </a:lnTo>
                  <a:lnTo>
                    <a:pt x="44450" y="3200400"/>
                  </a:lnTo>
                  <a:lnTo>
                    <a:pt x="31750" y="3200400"/>
                  </a:lnTo>
                  <a:lnTo>
                    <a:pt x="31750" y="3429000"/>
                  </a:lnTo>
                  <a:lnTo>
                    <a:pt x="0" y="3429000"/>
                  </a:lnTo>
                  <a:lnTo>
                    <a:pt x="38100" y="3505200"/>
                  </a:lnTo>
                  <a:lnTo>
                    <a:pt x="69850" y="3441700"/>
                  </a:lnTo>
                  <a:lnTo>
                    <a:pt x="76200" y="3429000"/>
                  </a:lnTo>
                  <a:close/>
                </a:path>
                <a:path w="76200" h="3505200">
                  <a:moveTo>
                    <a:pt x="76200" y="2667000"/>
                  </a:moveTo>
                  <a:lnTo>
                    <a:pt x="44450" y="2667000"/>
                  </a:lnTo>
                  <a:lnTo>
                    <a:pt x="44450" y="2438400"/>
                  </a:lnTo>
                  <a:lnTo>
                    <a:pt x="31750" y="2438400"/>
                  </a:lnTo>
                  <a:lnTo>
                    <a:pt x="31750" y="2667000"/>
                  </a:lnTo>
                  <a:lnTo>
                    <a:pt x="0" y="2667000"/>
                  </a:lnTo>
                  <a:lnTo>
                    <a:pt x="38100" y="2743200"/>
                  </a:lnTo>
                  <a:lnTo>
                    <a:pt x="69850" y="2679700"/>
                  </a:lnTo>
                  <a:lnTo>
                    <a:pt x="76200" y="2667000"/>
                  </a:lnTo>
                  <a:close/>
                </a:path>
                <a:path w="76200" h="3505200">
                  <a:moveTo>
                    <a:pt x="76200" y="1814449"/>
                  </a:moveTo>
                  <a:lnTo>
                    <a:pt x="44450" y="1814449"/>
                  </a:lnTo>
                  <a:lnTo>
                    <a:pt x="44450" y="1585849"/>
                  </a:lnTo>
                  <a:lnTo>
                    <a:pt x="31750" y="1585849"/>
                  </a:lnTo>
                  <a:lnTo>
                    <a:pt x="31750" y="1814449"/>
                  </a:lnTo>
                  <a:lnTo>
                    <a:pt x="0" y="1814449"/>
                  </a:lnTo>
                  <a:lnTo>
                    <a:pt x="38100" y="1890649"/>
                  </a:lnTo>
                  <a:lnTo>
                    <a:pt x="69850" y="1827149"/>
                  </a:lnTo>
                  <a:lnTo>
                    <a:pt x="76200" y="1814449"/>
                  </a:lnTo>
                  <a:close/>
                </a:path>
                <a:path w="76200" h="3505200">
                  <a:moveTo>
                    <a:pt x="76200" y="990600"/>
                  </a:moveTo>
                  <a:lnTo>
                    <a:pt x="44450" y="990600"/>
                  </a:lnTo>
                  <a:lnTo>
                    <a:pt x="44450" y="762000"/>
                  </a:lnTo>
                  <a:lnTo>
                    <a:pt x="31750" y="762000"/>
                  </a:lnTo>
                  <a:lnTo>
                    <a:pt x="31750" y="990600"/>
                  </a:lnTo>
                  <a:lnTo>
                    <a:pt x="0" y="990600"/>
                  </a:lnTo>
                  <a:lnTo>
                    <a:pt x="38100" y="1066800"/>
                  </a:lnTo>
                  <a:lnTo>
                    <a:pt x="69850" y="1003300"/>
                  </a:lnTo>
                  <a:lnTo>
                    <a:pt x="76200" y="990600"/>
                  </a:lnTo>
                  <a:close/>
                </a:path>
                <a:path w="76200" h="3505200">
                  <a:moveTo>
                    <a:pt x="76200" y="228600"/>
                  </a:moveTo>
                  <a:lnTo>
                    <a:pt x="44450" y="228600"/>
                  </a:lnTo>
                  <a:lnTo>
                    <a:pt x="44450" y="0"/>
                  </a:lnTo>
                  <a:lnTo>
                    <a:pt x="31750" y="0"/>
                  </a:lnTo>
                  <a:lnTo>
                    <a:pt x="31750" y="228600"/>
                  </a:lnTo>
                  <a:lnTo>
                    <a:pt x="0" y="228600"/>
                  </a:lnTo>
                  <a:lnTo>
                    <a:pt x="38100" y="304800"/>
                  </a:lnTo>
                  <a:lnTo>
                    <a:pt x="69850" y="241300"/>
                  </a:lnTo>
                  <a:lnTo>
                    <a:pt x="76200" y="228600"/>
                  </a:lnTo>
                  <a:close/>
                </a:path>
              </a:pathLst>
            </a:custGeom>
            <a:solidFill>
              <a:srgbClr val="000000"/>
            </a:solidFill>
          </p:spPr>
          <p:txBody>
            <a:bodyPr wrap="square" lIns="0" tIns="0" rIns="0" bIns="0" rtlCol="0"/>
            <a:lstStyle/>
            <a:p>
              <a:endParaRPr sz="1050"/>
            </a:p>
          </p:txBody>
        </p:sp>
        <p:pic>
          <p:nvPicPr>
            <p:cNvPr id="10" name="object 10"/>
            <p:cNvPicPr/>
            <p:nvPr/>
          </p:nvPicPr>
          <p:blipFill>
            <a:blip r:embed="rId3" cstate="print"/>
            <a:stretch>
              <a:fillRect/>
            </a:stretch>
          </p:blipFill>
          <p:spPr>
            <a:xfrm>
              <a:off x="5105400" y="0"/>
              <a:ext cx="4038600" cy="6857999"/>
            </a:xfrm>
            <a:prstGeom prst="rect">
              <a:avLst/>
            </a:prstGeom>
          </p:spPr>
        </p:pic>
        <p:pic>
          <p:nvPicPr>
            <p:cNvPr id="11" name="object 11"/>
            <p:cNvPicPr/>
            <p:nvPr/>
          </p:nvPicPr>
          <p:blipFill>
            <a:blip r:embed="rId4" cstate="print"/>
            <a:stretch>
              <a:fillRect/>
            </a:stretch>
          </p:blipFill>
          <p:spPr>
            <a:xfrm>
              <a:off x="6829425" y="2085975"/>
              <a:ext cx="2314575" cy="857250"/>
            </a:xfrm>
            <a:prstGeom prst="rect">
              <a:avLst/>
            </a:prstGeom>
          </p:spPr>
        </p:pic>
      </p:grpSp>
      <p:sp>
        <p:nvSpPr>
          <p:cNvPr id="12" name="object 12"/>
          <p:cNvSpPr txBox="1"/>
          <p:nvPr/>
        </p:nvSpPr>
        <p:spPr>
          <a:xfrm>
            <a:off x="7670509" y="2109955"/>
            <a:ext cx="1564958" cy="473687"/>
          </a:xfrm>
          <a:prstGeom prst="rect">
            <a:avLst/>
          </a:prstGeom>
        </p:spPr>
        <p:txBody>
          <a:bodyPr vert="horz" wrap="square" lIns="0" tIns="11906" rIns="0" bIns="0" rtlCol="0">
            <a:spAutoFit/>
          </a:bodyPr>
          <a:lstStyle/>
          <a:p>
            <a:pPr marL="9525" marR="3810" indent="157163">
              <a:spcBef>
                <a:spcPts val="94"/>
              </a:spcBef>
            </a:pPr>
            <a:r>
              <a:rPr sz="1500" b="1" dirty="0">
                <a:solidFill>
                  <a:srgbClr val="000066"/>
                </a:solidFill>
              </a:rPr>
              <a:t>Quy</a:t>
            </a:r>
            <a:r>
              <a:rPr sz="1500" b="1" spc="-4" dirty="0">
                <a:solidFill>
                  <a:srgbClr val="000066"/>
                </a:solidFill>
              </a:rPr>
              <a:t> </a:t>
            </a:r>
            <a:r>
              <a:rPr sz="1500" b="1" dirty="0">
                <a:solidFill>
                  <a:srgbClr val="000066"/>
                </a:solidFill>
              </a:rPr>
              <a:t>trình</a:t>
            </a:r>
            <a:r>
              <a:rPr sz="1500" b="1" spc="-41" dirty="0">
                <a:solidFill>
                  <a:srgbClr val="000066"/>
                </a:solidFill>
              </a:rPr>
              <a:t> </a:t>
            </a:r>
            <a:r>
              <a:rPr sz="1500" b="1" spc="-19" dirty="0">
                <a:solidFill>
                  <a:srgbClr val="000066"/>
                </a:solidFill>
              </a:rPr>
              <a:t>chế </a:t>
            </a:r>
            <a:r>
              <a:rPr sz="1500" b="1" dirty="0">
                <a:solidFill>
                  <a:srgbClr val="000066"/>
                </a:solidFill>
              </a:rPr>
              <a:t>biến</a:t>
            </a:r>
            <a:r>
              <a:rPr sz="1500" b="1" spc="-64" dirty="0">
                <a:solidFill>
                  <a:srgbClr val="000066"/>
                </a:solidFill>
              </a:rPr>
              <a:t> </a:t>
            </a:r>
            <a:r>
              <a:rPr sz="1500" b="1" dirty="0">
                <a:solidFill>
                  <a:srgbClr val="000066"/>
                </a:solidFill>
              </a:rPr>
              <a:t>cá</a:t>
            </a:r>
            <a:r>
              <a:rPr sz="1500" b="1" spc="34" dirty="0">
                <a:solidFill>
                  <a:srgbClr val="000066"/>
                </a:solidFill>
              </a:rPr>
              <a:t> </a:t>
            </a:r>
            <a:r>
              <a:rPr sz="1500" b="1" dirty="0">
                <a:solidFill>
                  <a:srgbClr val="000066"/>
                </a:solidFill>
              </a:rPr>
              <a:t>thịt</a:t>
            </a:r>
            <a:r>
              <a:rPr sz="1500" b="1" spc="-26" dirty="0">
                <a:solidFill>
                  <a:srgbClr val="000066"/>
                </a:solidFill>
              </a:rPr>
              <a:t> </a:t>
            </a:r>
            <a:r>
              <a:rPr sz="1500" b="1" spc="-8" dirty="0">
                <a:solidFill>
                  <a:srgbClr val="000066"/>
                </a:solidFill>
              </a:rPr>
              <a:t>trắng</a:t>
            </a:r>
            <a:endParaRPr sz="1500" dirty="0"/>
          </a:p>
        </p:txBody>
      </p:sp>
      <p:pic>
        <p:nvPicPr>
          <p:cNvPr id="13" name="object 13"/>
          <p:cNvPicPr/>
          <p:nvPr/>
        </p:nvPicPr>
        <p:blipFill>
          <a:blip r:embed="rId5" cstate="print"/>
          <a:stretch>
            <a:fillRect/>
          </a:stretch>
        </p:blipFill>
        <p:spPr>
          <a:xfrm>
            <a:off x="2369918" y="1300398"/>
            <a:ext cx="4171950" cy="3711226"/>
          </a:xfrm>
          <a:prstGeom prst="rect">
            <a:avLst/>
          </a:prstGeom>
        </p:spPr>
      </p:pic>
      <p:sp>
        <p:nvSpPr>
          <p:cNvPr id="14" name="object 14"/>
          <p:cNvSpPr txBox="1"/>
          <p:nvPr/>
        </p:nvSpPr>
        <p:spPr>
          <a:xfrm>
            <a:off x="1591253" y="2645627"/>
            <a:ext cx="1543050" cy="273152"/>
          </a:xfrm>
          <a:prstGeom prst="rect">
            <a:avLst/>
          </a:prstGeom>
          <a:solidFill>
            <a:srgbClr val="FF9900"/>
          </a:solidFill>
        </p:spPr>
        <p:txBody>
          <a:bodyPr vert="horz" wrap="square" lIns="0" tIns="64770" rIns="0" bIns="0" rtlCol="0">
            <a:spAutoFit/>
          </a:bodyPr>
          <a:lstStyle/>
          <a:p>
            <a:pPr marL="434340">
              <a:spcBef>
                <a:spcPts val="510"/>
              </a:spcBef>
            </a:pPr>
            <a:r>
              <a:rPr sz="1350" b="1" dirty="0"/>
              <a:t>Phân</a:t>
            </a:r>
            <a:r>
              <a:rPr sz="1350" b="1" spc="-30" dirty="0"/>
              <a:t> </a:t>
            </a:r>
            <a:r>
              <a:rPr sz="1350" b="1" spc="-19" dirty="0"/>
              <a:t>cỡ</a:t>
            </a:r>
            <a:endParaRPr sz="1350"/>
          </a:p>
        </p:txBody>
      </p:sp>
      <p:sp>
        <p:nvSpPr>
          <p:cNvPr id="15" name="object 15"/>
          <p:cNvSpPr txBox="1"/>
          <p:nvPr/>
        </p:nvSpPr>
        <p:spPr>
          <a:xfrm>
            <a:off x="1591253" y="2074128"/>
            <a:ext cx="1543050" cy="272671"/>
          </a:xfrm>
          <a:prstGeom prst="rect">
            <a:avLst/>
          </a:prstGeom>
          <a:solidFill>
            <a:srgbClr val="FF9900"/>
          </a:solidFill>
        </p:spPr>
        <p:txBody>
          <a:bodyPr vert="horz" wrap="square" lIns="0" tIns="64294" rIns="0" bIns="0" rtlCol="0">
            <a:spAutoFit/>
          </a:bodyPr>
          <a:lstStyle/>
          <a:p>
            <a:pPr marL="462915">
              <a:spcBef>
                <a:spcPts val="506"/>
              </a:spcBef>
            </a:pPr>
            <a:r>
              <a:rPr sz="1350" b="1" dirty="0"/>
              <a:t>Lặt</a:t>
            </a:r>
            <a:r>
              <a:rPr sz="1350" b="1" spc="8" dirty="0"/>
              <a:t> </a:t>
            </a:r>
            <a:r>
              <a:rPr sz="1350" b="1" spc="-19" dirty="0"/>
              <a:t>đầu</a:t>
            </a:r>
            <a:endParaRPr sz="1350" dirty="0"/>
          </a:p>
        </p:txBody>
      </p:sp>
      <p:sp>
        <p:nvSpPr>
          <p:cNvPr id="16" name="object 16"/>
          <p:cNvSpPr txBox="1"/>
          <p:nvPr/>
        </p:nvSpPr>
        <p:spPr>
          <a:xfrm>
            <a:off x="1591253" y="3274278"/>
            <a:ext cx="1543050" cy="274114"/>
          </a:xfrm>
          <a:prstGeom prst="rect">
            <a:avLst/>
          </a:prstGeom>
          <a:solidFill>
            <a:srgbClr val="FF9900"/>
          </a:solidFill>
        </p:spPr>
        <p:txBody>
          <a:bodyPr vert="horz" wrap="square" lIns="0" tIns="65723" rIns="0" bIns="0" rtlCol="0">
            <a:spAutoFit/>
          </a:bodyPr>
          <a:lstStyle/>
          <a:p>
            <a:pPr marL="477203">
              <a:spcBef>
                <a:spcPts val="518"/>
              </a:spcBef>
            </a:pPr>
            <a:r>
              <a:rPr sz="1350" b="1" dirty="0"/>
              <a:t>Chẻ</a:t>
            </a:r>
            <a:r>
              <a:rPr sz="1350" b="1" spc="-11" dirty="0"/>
              <a:t> </a:t>
            </a:r>
            <a:r>
              <a:rPr sz="1350" b="1" spc="-19" dirty="0"/>
              <a:t>cỡ</a:t>
            </a:r>
            <a:endParaRPr sz="1350" dirty="0"/>
          </a:p>
        </p:txBody>
      </p:sp>
      <p:sp>
        <p:nvSpPr>
          <p:cNvPr id="18" name="object 3">
            <a:extLst>
              <a:ext uri="{FF2B5EF4-FFF2-40B4-BE49-F238E27FC236}">
                <a16:creationId xmlns:a16="http://schemas.microsoft.com/office/drawing/2014/main" id="{889CFEDF-350A-4C9D-9A31-364A95FB0678}"/>
              </a:ext>
            </a:extLst>
          </p:cNvPr>
          <p:cNvSpPr txBox="1">
            <a:spLocks/>
          </p:cNvSpPr>
          <p:nvPr/>
        </p:nvSpPr>
        <p:spPr>
          <a:xfrm>
            <a:off x="524569" y="695945"/>
            <a:ext cx="8123802" cy="297998"/>
          </a:xfrm>
          <a:prstGeom prst="rect">
            <a:avLst/>
          </a:prstGeom>
        </p:spPr>
        <p:txBody>
          <a:bodyPr spcFirstLastPara="1" vert="horz" wrap="square" lIns="0" tIns="8096"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9525">
              <a:spcBef>
                <a:spcPts val="94"/>
              </a:spcBef>
            </a:pPr>
            <a:r>
              <a:rPr lang="en-US" sz="1800" b="1" dirty="0" err="1">
                <a:solidFill>
                  <a:schemeClr val="bg2">
                    <a:lumMod val="25000"/>
                  </a:schemeClr>
                </a:solidFill>
                <a:latin typeface="Arial" panose="020B0604020202020204" pitchFamily="34" charset="0"/>
              </a:rPr>
              <a:t>Kỹ</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thuật</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nhiệt</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độ</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cao</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trong</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chế</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biến</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và</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bảo</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quản</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thủy</a:t>
            </a:r>
            <a:r>
              <a:rPr lang="en-US" sz="1800" b="1" dirty="0">
                <a:solidFill>
                  <a:schemeClr val="bg2">
                    <a:lumMod val="25000"/>
                  </a:schemeClr>
                </a:solidFill>
                <a:latin typeface="Arial" panose="020B0604020202020204" pitchFamily="34" charset="0"/>
              </a:rPr>
              <a:t> </a:t>
            </a:r>
            <a:r>
              <a:rPr lang="en-US" sz="1800" b="1" dirty="0" err="1">
                <a:solidFill>
                  <a:schemeClr val="bg2">
                    <a:lumMod val="25000"/>
                  </a:schemeClr>
                </a:solidFill>
                <a:latin typeface="Arial" panose="020B0604020202020204" pitchFamily="34" charset="0"/>
              </a:rPr>
              <a:t>sản</a:t>
            </a:r>
            <a:endParaRPr lang="en-US" sz="1800" b="1" dirty="0">
              <a:solidFill>
                <a:schemeClr val="bg2">
                  <a:lumMod val="25000"/>
                </a:schemeClr>
              </a:solidFill>
              <a:latin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idx="4294967295"/>
          </p:nvPr>
        </p:nvSpPr>
        <p:spPr>
          <a:xfrm>
            <a:off x="392906" y="623307"/>
            <a:ext cx="6172200" cy="446088"/>
          </a:xfrm>
          <a:prstGeom prst="rect">
            <a:avLst/>
          </a:prstGeom>
        </p:spPr>
        <p:txBody>
          <a:bodyPr spcFirstLastPara="1" vert="horz" wrap="square" lIns="0" tIns="114776" rIns="0" bIns="0" rtlCol="0" anchor="ctr" anchorCtr="0">
            <a:spAutoFit/>
          </a:bodyPr>
          <a:lstStyle/>
          <a:p>
            <a:pPr marL="23813">
              <a:spcBef>
                <a:spcPts val="94"/>
              </a:spcBef>
            </a:pPr>
            <a:r>
              <a:rPr sz="2063" b="1" dirty="0">
                <a:solidFill>
                  <a:schemeClr val="accent4">
                    <a:lumMod val="50000"/>
                  </a:schemeClr>
                </a:solidFill>
                <a:latin typeface="Arial" panose="020B0604020202020204" pitchFamily="34" charset="0"/>
                <a:cs typeface="Arial" panose="020B0604020202020204" pitchFamily="34" charset="0"/>
              </a:rPr>
              <a:t>Quy</a:t>
            </a:r>
            <a:r>
              <a:rPr sz="2063" b="1" spc="56" dirty="0">
                <a:solidFill>
                  <a:schemeClr val="accent4">
                    <a:lumMod val="50000"/>
                  </a:schemeClr>
                </a:solidFill>
                <a:latin typeface="Arial" panose="020B0604020202020204" pitchFamily="34" charset="0"/>
                <a:cs typeface="Arial" panose="020B0604020202020204" pitchFamily="34" charset="0"/>
              </a:rPr>
              <a:t> </a:t>
            </a:r>
            <a:r>
              <a:rPr sz="2063" b="1" dirty="0">
                <a:solidFill>
                  <a:schemeClr val="accent4">
                    <a:lumMod val="50000"/>
                  </a:schemeClr>
                </a:solidFill>
                <a:latin typeface="Arial" panose="020B0604020202020204" pitchFamily="34" charset="0"/>
                <a:cs typeface="Arial" panose="020B0604020202020204" pitchFamily="34" charset="0"/>
              </a:rPr>
              <a:t>trình</a:t>
            </a:r>
            <a:r>
              <a:rPr sz="2063" b="1" spc="113" dirty="0">
                <a:solidFill>
                  <a:schemeClr val="accent4">
                    <a:lumMod val="50000"/>
                  </a:schemeClr>
                </a:solidFill>
                <a:latin typeface="Arial" panose="020B0604020202020204" pitchFamily="34" charset="0"/>
                <a:cs typeface="Arial" panose="020B0604020202020204" pitchFamily="34" charset="0"/>
              </a:rPr>
              <a:t> </a:t>
            </a:r>
            <a:r>
              <a:rPr sz="2063" b="1" dirty="0">
                <a:solidFill>
                  <a:schemeClr val="accent4">
                    <a:lumMod val="50000"/>
                  </a:schemeClr>
                </a:solidFill>
                <a:latin typeface="Arial" panose="020B0604020202020204" pitchFamily="34" charset="0"/>
                <a:cs typeface="Arial" panose="020B0604020202020204" pitchFamily="34" charset="0"/>
              </a:rPr>
              <a:t>chế</a:t>
            </a:r>
            <a:r>
              <a:rPr sz="2063" b="1" spc="53" dirty="0">
                <a:solidFill>
                  <a:schemeClr val="accent4">
                    <a:lumMod val="50000"/>
                  </a:schemeClr>
                </a:solidFill>
                <a:latin typeface="Arial" panose="020B0604020202020204" pitchFamily="34" charset="0"/>
                <a:cs typeface="Arial" panose="020B0604020202020204" pitchFamily="34" charset="0"/>
              </a:rPr>
              <a:t> </a:t>
            </a:r>
            <a:r>
              <a:rPr sz="2063" b="1" dirty="0">
                <a:solidFill>
                  <a:schemeClr val="accent4">
                    <a:lumMod val="50000"/>
                  </a:schemeClr>
                </a:solidFill>
                <a:latin typeface="Arial" panose="020B0604020202020204" pitchFamily="34" charset="0"/>
                <a:cs typeface="Arial" panose="020B0604020202020204" pitchFamily="34" charset="0"/>
              </a:rPr>
              <a:t>biến</a:t>
            </a:r>
            <a:r>
              <a:rPr sz="2063" b="1" spc="56" dirty="0">
                <a:solidFill>
                  <a:schemeClr val="accent4">
                    <a:lumMod val="50000"/>
                  </a:schemeClr>
                </a:solidFill>
                <a:latin typeface="Arial" panose="020B0604020202020204" pitchFamily="34" charset="0"/>
                <a:cs typeface="Arial" panose="020B0604020202020204" pitchFamily="34" charset="0"/>
              </a:rPr>
              <a:t> </a:t>
            </a:r>
            <a:r>
              <a:rPr sz="2063" b="1" dirty="0">
                <a:solidFill>
                  <a:schemeClr val="accent4">
                    <a:lumMod val="50000"/>
                  </a:schemeClr>
                </a:solidFill>
                <a:latin typeface="Arial" panose="020B0604020202020204" pitchFamily="34" charset="0"/>
                <a:cs typeface="Arial" panose="020B0604020202020204" pitchFamily="34" charset="0"/>
              </a:rPr>
              <a:t>cá</a:t>
            </a:r>
            <a:r>
              <a:rPr sz="2063" b="1" spc="56" dirty="0">
                <a:solidFill>
                  <a:schemeClr val="accent4">
                    <a:lumMod val="50000"/>
                  </a:schemeClr>
                </a:solidFill>
                <a:latin typeface="Arial" panose="020B0604020202020204" pitchFamily="34" charset="0"/>
                <a:cs typeface="Arial" panose="020B0604020202020204" pitchFamily="34" charset="0"/>
              </a:rPr>
              <a:t> </a:t>
            </a:r>
            <a:r>
              <a:rPr sz="2063" b="1" dirty="0">
                <a:solidFill>
                  <a:schemeClr val="accent4">
                    <a:lumMod val="50000"/>
                  </a:schemeClr>
                </a:solidFill>
                <a:latin typeface="Arial" panose="020B0604020202020204" pitchFamily="34" charset="0"/>
                <a:cs typeface="Arial" panose="020B0604020202020204" pitchFamily="34" charset="0"/>
              </a:rPr>
              <a:t>thịt</a:t>
            </a:r>
            <a:r>
              <a:rPr sz="2063" b="1" spc="131" dirty="0">
                <a:solidFill>
                  <a:schemeClr val="accent4">
                    <a:lumMod val="50000"/>
                  </a:schemeClr>
                </a:solidFill>
                <a:latin typeface="Arial" panose="020B0604020202020204" pitchFamily="34" charset="0"/>
                <a:cs typeface="Arial" panose="020B0604020202020204" pitchFamily="34" charset="0"/>
              </a:rPr>
              <a:t> </a:t>
            </a:r>
            <a:r>
              <a:rPr sz="2063" b="1" spc="-8" dirty="0">
                <a:solidFill>
                  <a:schemeClr val="accent4">
                    <a:lumMod val="50000"/>
                  </a:schemeClr>
                </a:solidFill>
                <a:latin typeface="Arial" panose="020B0604020202020204" pitchFamily="34" charset="0"/>
                <a:cs typeface="Arial" panose="020B0604020202020204" pitchFamily="34" charset="0"/>
              </a:rPr>
              <a:t>trắng</a:t>
            </a:r>
            <a:endParaRPr sz="2063" dirty="0">
              <a:solidFill>
                <a:schemeClr val="accent4">
                  <a:lumMod val="50000"/>
                </a:schemeClr>
              </a:solidFill>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7CE911FF-A4DD-4C7E-8797-6A82016C6EE4}"/>
              </a:ext>
            </a:extLst>
          </p:cNvPr>
          <p:cNvSpPr/>
          <p:nvPr/>
        </p:nvSpPr>
        <p:spPr>
          <a:xfrm>
            <a:off x="249769" y="1217608"/>
            <a:ext cx="8644462" cy="3733010"/>
          </a:xfrm>
          <a:prstGeom prst="rect">
            <a:avLst/>
          </a:prstGeom>
        </p:spPr>
        <p:txBody>
          <a:bodyPr wrap="square">
            <a:spAutoFit/>
          </a:bodyPr>
          <a:lstStyle/>
          <a:p>
            <a:pPr>
              <a:lnSpc>
                <a:spcPct val="110000"/>
              </a:lnSpc>
            </a:pPr>
            <a:r>
              <a:rPr lang="vi-VN" sz="1200" b="1" i="1" dirty="0"/>
              <a:t>Tiền xử lý</a:t>
            </a:r>
            <a:br>
              <a:rPr lang="vi-VN" sz="1200" b="1" i="1" dirty="0"/>
            </a:br>
            <a:r>
              <a:rPr lang="vi-VN" sz="1200" dirty="0"/>
              <a:t>Tiền xử lý cá bao gồm việc loại bỏ đá, rửa, phân loại theo kích thước và loại bỏ đầu, nếu điều này chưa được thực hiện trước đó. Cá lớn cũng có thể được đóng vảy trước khi chế biến thêm.</a:t>
            </a:r>
            <a:r>
              <a:rPr lang="vi-VN" sz="1200" b="1" i="1" dirty="0"/>
              <a:t>
Khai thác</a:t>
            </a:r>
            <a:br>
              <a:rPr lang="vi-VN" sz="1200" b="1" i="1" dirty="0"/>
            </a:br>
            <a:r>
              <a:rPr lang="vi-VN" sz="1200" dirty="0"/>
              <a:t>Bước tiếp theo trong quy trình là phi lê, thường được thực hiện bằng máy phi lê cơ học. Bộ phận phi lê thường được ngăn cách với khu vực tiền xử lý bằng một bức tường, để ngăn công nhân và hàng hóa đi từ khu vực tiền xử lý không vô trùng đến khu vực phi lê vô trùng. Máy phi lê bao gồm các cặp dao vận hành bằng cơ học để cắt phi lê khỏi xương sống và loại bỏ xương đòn. Một số phi lê cá cũng có thể bị lột da ở giai đoạn này.</a:t>
            </a:r>
            <a:r>
              <a:rPr lang="vi-VN" sz="1200" b="1" i="1" dirty="0"/>
              <a:t>
Cắt tỉa</a:t>
            </a:r>
            <a:br>
              <a:rPr lang="vi-VN" sz="1200" b="1" i="1" dirty="0"/>
            </a:br>
            <a:r>
              <a:rPr lang="vi-VN" sz="1200" dirty="0"/>
              <a:t>Trong bộ phận cắt tỉa, xương ghim được loại bỏ và người vận hành kiểm tra phi lê, loại bỏ các khuyết tật và bất kỳ bộ phận nào kém chất lượng. Các phần cắt được thu thập và băm nhỏ. Tùy thuộc vào sản phẩm cuối cùng, phi lê có thể được cắt thành nhiều phần theo trọng lượng hoặc chia thành các phần như thăn, đuôi và vạt bụng. Bước cuối cùng trước khi đóng gói, phi lê được kiểm tra để đảm bảo chúng đáp ứng tiêu chuẩn sản phẩm.</a:t>
            </a:r>
            <a:r>
              <a:rPr lang="vi-VN" sz="1200" b="1" i="1" dirty="0"/>
              <a:t>
Đóng gói / bảo quản</a:t>
            </a:r>
            <a:br>
              <a:rPr lang="vi-VN" sz="1200" b="1" i="1" dirty="0"/>
            </a:br>
            <a:r>
              <a:rPr lang="vi-VN" sz="1200" dirty="0"/>
              <a:t>Sản phẩm tươi sống được đóng gói trong hộp có đá, đá được ngăn cách với sản phẩm bằng một lớp nhựa. Sản phẩm đông lạnh có thể được đóng gói theo một số cách. Phi lê hoặc miếng có thể được đông lạnh riêng lẻ và bọc trong nhựa, nhưng phương pháp phổ biến nhất là chúng được đóng gói dưới dạng khối 6–11 kg trong thùng carton sáp. Các khối thường được đông lạnh và sau đó được giữ trong kho lạnh.</a:t>
            </a:r>
            <a:endParaRPr lang="en-US" sz="12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F95F7-2F62-64D9-6DDA-193262E9C8BB}"/>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F3397C28-5070-971B-AB6D-0EC2D7DF2F39}"/>
              </a:ext>
            </a:extLst>
          </p:cNvPr>
          <p:cNvSpPr txBox="1"/>
          <p:nvPr/>
        </p:nvSpPr>
        <p:spPr>
          <a:xfrm>
            <a:off x="929177" y="1679570"/>
            <a:ext cx="7619327" cy="1116171"/>
          </a:xfrm>
          <a:prstGeom prst="rect">
            <a:avLst/>
          </a:prstGeom>
        </p:spPr>
        <p:txBody>
          <a:bodyPr vert="horz" wrap="square" lIns="0" tIns="8096" rIns="0" bIns="0" rtlCol="0">
            <a:spAutoFit/>
          </a:bodyPr>
          <a:lstStyle/>
          <a:p>
            <a:r>
              <a:rPr lang="en-US" sz="1800" dirty="0">
                <a:solidFill>
                  <a:schemeClr val="tx1"/>
                </a:solidFill>
              </a:rPr>
              <a:t>Học viên trao đổi theo nhóm về:</a:t>
            </a:r>
          </a:p>
          <a:p>
            <a:pPr marL="285750" indent="-285750">
              <a:buFontTx/>
              <a:buChar char="-"/>
            </a:pPr>
            <a:r>
              <a:rPr lang="en-US" sz="1800" dirty="0">
                <a:solidFill>
                  <a:schemeClr val="tx1"/>
                </a:solidFill>
              </a:rPr>
              <a:t>Mô tả tóm tắt dây chuyền sản xuất chính tại doanh nghiệp của anh / chị</a:t>
            </a:r>
          </a:p>
          <a:p>
            <a:pPr marL="285750" indent="-285750">
              <a:buFontTx/>
              <a:buChar char="-"/>
            </a:pPr>
            <a:r>
              <a:rPr lang="en-US" sz="1800" dirty="0">
                <a:solidFill>
                  <a:schemeClr val="tx1"/>
                </a:solidFill>
              </a:rPr>
              <a:t>Các loại năng lượng được sử dụng tại doanh nghiệp của anh / chị</a:t>
            </a:r>
          </a:p>
          <a:p>
            <a:r>
              <a:rPr lang="en-US" sz="1800" dirty="0">
                <a:solidFill>
                  <a:schemeClr val="tx1"/>
                </a:solidFill>
              </a:rPr>
              <a:t>Thời gian thực hiện: 20 phút</a:t>
            </a:r>
          </a:p>
        </p:txBody>
      </p:sp>
      <p:sp>
        <p:nvSpPr>
          <p:cNvPr id="4" name="object 3">
            <a:extLst>
              <a:ext uri="{FF2B5EF4-FFF2-40B4-BE49-F238E27FC236}">
                <a16:creationId xmlns:a16="http://schemas.microsoft.com/office/drawing/2014/main" id="{12CF66E9-AF9C-71A9-59F0-C281B4359A26}"/>
              </a:ext>
            </a:extLst>
          </p:cNvPr>
          <p:cNvSpPr txBox="1">
            <a:spLocks/>
          </p:cNvSpPr>
          <p:nvPr/>
        </p:nvSpPr>
        <p:spPr>
          <a:xfrm>
            <a:off x="170894" y="949411"/>
            <a:ext cx="7691192" cy="328776"/>
          </a:xfrm>
          <a:prstGeom prst="rect">
            <a:avLst/>
          </a:prstGeom>
        </p:spPr>
        <p:txBody>
          <a:bodyPr spcFirstLastPara="1" vert="horz" wrap="square" lIns="0" tIns="8096"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9525" algn="ctr">
              <a:spcBef>
                <a:spcPts val="94"/>
              </a:spcBef>
            </a:pPr>
            <a:r>
              <a:rPr lang="en-US" sz="2000" b="1" dirty="0">
                <a:solidFill>
                  <a:schemeClr val="bg2">
                    <a:lumMod val="25000"/>
                  </a:schemeClr>
                </a:solidFill>
                <a:latin typeface="Arial" panose="020B0604020202020204" pitchFamily="34" charset="0"/>
              </a:rPr>
              <a:t>Thảo luận</a:t>
            </a:r>
          </a:p>
        </p:txBody>
      </p:sp>
    </p:spTree>
    <p:extLst>
      <p:ext uri="{BB962C8B-B14F-4D97-AF65-F5344CB8AC3E}">
        <p14:creationId xmlns:p14="http://schemas.microsoft.com/office/powerpoint/2010/main" val="36587330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4577005" y="866721"/>
            <a:ext cx="4115071" cy="3410058"/>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endParaRPr sz="1867"/>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endParaRPr sz="1867"/>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endParaRPr sz="1867"/>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endParaRPr sz="1867"/>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endParaRPr sz="1867"/>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195440" y="1848897"/>
            <a:ext cx="3515708" cy="144570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3600" b="1" dirty="0">
                <a:solidFill>
                  <a:schemeClr val="accent1">
                    <a:lumMod val="50000"/>
                  </a:schemeClr>
                </a:solidFill>
                <a:latin typeface="Arial" panose="020B0604020202020204" pitchFamily="34" charset="0"/>
              </a:rPr>
              <a:t>CẢM ƠN</a:t>
            </a:r>
          </a:p>
        </p:txBody>
      </p:sp>
    </p:spTree>
    <p:extLst>
      <p:ext uri="{BB962C8B-B14F-4D97-AF65-F5344CB8AC3E}">
        <p14:creationId xmlns:p14="http://schemas.microsoft.com/office/powerpoint/2010/main" val="20269788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3"/>
          <p:cNvGraphicFramePr>
            <a:graphicFrameLocks noGrp="1"/>
          </p:cNvGraphicFramePr>
          <p:nvPr>
            <p:extLst>
              <p:ext uri="{D42A27DB-BD31-4B8C-83A1-F6EECF244321}">
                <p14:modId xmlns:p14="http://schemas.microsoft.com/office/powerpoint/2010/main" val="1458090555"/>
              </p:ext>
            </p:extLst>
          </p:nvPr>
        </p:nvGraphicFramePr>
        <p:xfrm>
          <a:off x="1241252" y="2098509"/>
          <a:ext cx="6443664" cy="2684143"/>
        </p:xfrm>
        <a:graphic>
          <a:graphicData uri="http://schemas.openxmlformats.org/drawingml/2006/table">
            <a:tbl>
              <a:tblPr firstRow="1" bandRow="1">
                <a:tableStyleId>{2D5ABB26-0587-4C30-8999-92F81FD0307C}</a:tableStyleId>
              </a:tblPr>
              <a:tblGrid>
                <a:gridCol w="395288">
                  <a:extLst>
                    <a:ext uri="{9D8B030D-6E8A-4147-A177-3AD203B41FA5}">
                      <a16:colId xmlns:a16="http://schemas.microsoft.com/office/drawing/2014/main" val="20000"/>
                    </a:ext>
                  </a:extLst>
                </a:gridCol>
                <a:gridCol w="119063">
                  <a:extLst>
                    <a:ext uri="{9D8B030D-6E8A-4147-A177-3AD203B41FA5}">
                      <a16:colId xmlns:a16="http://schemas.microsoft.com/office/drawing/2014/main" val="20001"/>
                    </a:ext>
                  </a:extLst>
                </a:gridCol>
                <a:gridCol w="883444">
                  <a:extLst>
                    <a:ext uri="{9D8B030D-6E8A-4147-A177-3AD203B41FA5}">
                      <a16:colId xmlns:a16="http://schemas.microsoft.com/office/drawing/2014/main" val="20002"/>
                    </a:ext>
                  </a:extLst>
                </a:gridCol>
                <a:gridCol w="647700">
                  <a:extLst>
                    <a:ext uri="{9D8B030D-6E8A-4147-A177-3AD203B41FA5}">
                      <a16:colId xmlns:a16="http://schemas.microsoft.com/office/drawing/2014/main" val="20003"/>
                    </a:ext>
                  </a:extLst>
                </a:gridCol>
                <a:gridCol w="689609">
                  <a:extLst>
                    <a:ext uri="{9D8B030D-6E8A-4147-A177-3AD203B41FA5}">
                      <a16:colId xmlns:a16="http://schemas.microsoft.com/office/drawing/2014/main" val="20004"/>
                    </a:ext>
                  </a:extLst>
                </a:gridCol>
                <a:gridCol w="645319">
                  <a:extLst>
                    <a:ext uri="{9D8B030D-6E8A-4147-A177-3AD203B41FA5}">
                      <a16:colId xmlns:a16="http://schemas.microsoft.com/office/drawing/2014/main" val="20005"/>
                    </a:ext>
                  </a:extLst>
                </a:gridCol>
                <a:gridCol w="643890">
                  <a:extLst>
                    <a:ext uri="{9D8B030D-6E8A-4147-A177-3AD203B41FA5}">
                      <a16:colId xmlns:a16="http://schemas.microsoft.com/office/drawing/2014/main" val="20006"/>
                    </a:ext>
                  </a:extLst>
                </a:gridCol>
                <a:gridCol w="892969">
                  <a:extLst>
                    <a:ext uri="{9D8B030D-6E8A-4147-A177-3AD203B41FA5}">
                      <a16:colId xmlns:a16="http://schemas.microsoft.com/office/drawing/2014/main" val="20007"/>
                    </a:ext>
                  </a:extLst>
                </a:gridCol>
                <a:gridCol w="747713">
                  <a:extLst>
                    <a:ext uri="{9D8B030D-6E8A-4147-A177-3AD203B41FA5}">
                      <a16:colId xmlns:a16="http://schemas.microsoft.com/office/drawing/2014/main" val="20008"/>
                    </a:ext>
                  </a:extLst>
                </a:gridCol>
                <a:gridCol w="678656">
                  <a:extLst>
                    <a:ext uri="{9D8B030D-6E8A-4147-A177-3AD203B41FA5}">
                      <a16:colId xmlns:a16="http://schemas.microsoft.com/office/drawing/2014/main" val="20009"/>
                    </a:ext>
                  </a:extLst>
                </a:gridCol>
                <a:gridCol w="100013">
                  <a:extLst>
                    <a:ext uri="{9D8B030D-6E8A-4147-A177-3AD203B41FA5}">
                      <a16:colId xmlns:a16="http://schemas.microsoft.com/office/drawing/2014/main" val="20010"/>
                    </a:ext>
                  </a:extLst>
                </a:gridCol>
              </a:tblGrid>
              <a:tr h="293846">
                <a:tc rowSpan="9">
                  <a:txBody>
                    <a:bodyPr/>
                    <a:lstStyle/>
                    <a:p>
                      <a:pPr>
                        <a:lnSpc>
                          <a:spcPct val="100000"/>
                        </a:lnSpc>
                      </a:pPr>
                      <a:endParaRPr sz="1200" dirty="0">
                        <a:latin typeface="Arial" panose="020B0604020202020204" pitchFamily="34" charset="0"/>
                        <a:cs typeface="Arial" panose="020B0604020202020204" pitchFamily="34" charset="0"/>
                      </a:endParaRPr>
                    </a:p>
                  </a:txBody>
                  <a:tcPr marL="0" marR="0" marT="0" marB="0"/>
                </a:tc>
                <a:tc rowSpan="9">
                  <a:txBody>
                    <a:bodyPr/>
                    <a:lstStyle/>
                    <a:p>
                      <a:pPr>
                        <a:lnSpc>
                          <a:spcPct val="100000"/>
                        </a:lnSpc>
                      </a:pPr>
                      <a:endParaRPr sz="1200" dirty="0">
                        <a:latin typeface="Arial" panose="020B0604020202020204" pitchFamily="34" charset="0"/>
                        <a:cs typeface="Arial" panose="020B0604020202020204" pitchFamily="34" charset="0"/>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340"/>
                        </a:spcBef>
                      </a:pPr>
                      <a:r>
                        <a:rPr sz="1100" dirty="0">
                          <a:latin typeface="Arial"/>
                          <a:cs typeface="Arial"/>
                        </a:rPr>
                        <a:t>Thành</a:t>
                      </a:r>
                      <a:r>
                        <a:rPr sz="1100" spc="50" dirty="0">
                          <a:latin typeface="Arial"/>
                          <a:cs typeface="Arial"/>
                        </a:rPr>
                        <a:t> </a:t>
                      </a:r>
                      <a:r>
                        <a:rPr sz="1100" spc="-20" dirty="0">
                          <a:latin typeface="Arial"/>
                          <a:cs typeface="Arial"/>
                        </a:rPr>
                        <a:t>phần</a:t>
                      </a:r>
                      <a:endParaRPr sz="1100" dirty="0">
                        <a:latin typeface="Arial"/>
                        <a:cs typeface="Arial"/>
                      </a:endParaRPr>
                    </a:p>
                  </a:txBody>
                  <a:tcPr marL="0" marR="0" marT="32385"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rowSpan="2">
                  <a:txBody>
                    <a:bodyPr/>
                    <a:lstStyle/>
                    <a:p>
                      <a:pPr marL="92710">
                        <a:lnSpc>
                          <a:spcPct val="100000"/>
                        </a:lnSpc>
                        <a:spcBef>
                          <a:spcPts val="340"/>
                        </a:spcBef>
                      </a:pPr>
                      <a:r>
                        <a:rPr sz="1100" spc="-10" dirty="0">
                          <a:latin typeface="Arial"/>
                          <a:cs typeface="Arial"/>
                        </a:rPr>
                        <a:t>Protein</a:t>
                      </a:r>
                      <a:endParaRPr sz="1100" dirty="0">
                        <a:latin typeface="Arial"/>
                        <a:cs typeface="Arial"/>
                      </a:endParaRPr>
                    </a:p>
                    <a:p>
                      <a:pPr marL="92710">
                        <a:lnSpc>
                          <a:spcPct val="100000"/>
                        </a:lnSpc>
                        <a:spcBef>
                          <a:spcPts val="50"/>
                        </a:spcBef>
                      </a:pPr>
                      <a:r>
                        <a:rPr sz="1100" spc="-25" dirty="0">
                          <a:latin typeface="Arial"/>
                          <a:cs typeface="Arial"/>
                        </a:rPr>
                        <a:t>(%)</a:t>
                      </a:r>
                      <a:endParaRPr sz="1100" dirty="0">
                        <a:latin typeface="Arial"/>
                        <a:cs typeface="Arial"/>
                      </a:endParaRPr>
                    </a:p>
                  </a:txBody>
                  <a:tcPr marL="0" marR="0" marT="32385"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rowSpan="2">
                  <a:txBody>
                    <a:bodyPr/>
                    <a:lstStyle/>
                    <a:p>
                      <a:pPr marL="93980">
                        <a:lnSpc>
                          <a:spcPct val="100000"/>
                        </a:lnSpc>
                        <a:spcBef>
                          <a:spcPts val="340"/>
                        </a:spcBef>
                      </a:pPr>
                      <a:r>
                        <a:rPr sz="1100" spc="-10" dirty="0">
                          <a:latin typeface="Arial"/>
                          <a:cs typeface="Arial"/>
                        </a:rPr>
                        <a:t>Lipid</a:t>
                      </a:r>
                      <a:endParaRPr sz="1100" dirty="0">
                        <a:latin typeface="Arial"/>
                        <a:cs typeface="Arial"/>
                      </a:endParaRPr>
                    </a:p>
                    <a:p>
                      <a:pPr marL="93980">
                        <a:lnSpc>
                          <a:spcPct val="100000"/>
                        </a:lnSpc>
                        <a:spcBef>
                          <a:spcPts val="50"/>
                        </a:spcBef>
                      </a:pPr>
                      <a:r>
                        <a:rPr sz="1100" spc="-25" dirty="0">
                          <a:latin typeface="Arial"/>
                          <a:cs typeface="Arial"/>
                        </a:rPr>
                        <a:t>(%)</a:t>
                      </a:r>
                      <a:endParaRPr sz="1100" dirty="0">
                        <a:latin typeface="Arial"/>
                        <a:cs typeface="Arial"/>
                      </a:endParaRPr>
                    </a:p>
                  </a:txBody>
                  <a:tcPr marL="0" marR="0" marT="32385"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rowSpan="2">
                  <a:txBody>
                    <a:bodyPr/>
                    <a:lstStyle/>
                    <a:p>
                      <a:pPr marL="95250">
                        <a:lnSpc>
                          <a:spcPct val="100000"/>
                        </a:lnSpc>
                        <a:spcBef>
                          <a:spcPts val="340"/>
                        </a:spcBef>
                      </a:pPr>
                      <a:r>
                        <a:rPr sz="1100" spc="-10" dirty="0">
                          <a:latin typeface="Arial"/>
                          <a:cs typeface="Arial"/>
                        </a:rPr>
                        <a:t>Glucid</a:t>
                      </a:r>
                      <a:endParaRPr sz="1100" dirty="0">
                        <a:latin typeface="Arial"/>
                        <a:cs typeface="Arial"/>
                      </a:endParaRPr>
                    </a:p>
                    <a:p>
                      <a:pPr marL="95250">
                        <a:lnSpc>
                          <a:spcPct val="100000"/>
                        </a:lnSpc>
                        <a:spcBef>
                          <a:spcPts val="50"/>
                        </a:spcBef>
                      </a:pPr>
                      <a:r>
                        <a:rPr sz="1100" spc="-25" dirty="0">
                          <a:latin typeface="Arial"/>
                          <a:cs typeface="Arial"/>
                        </a:rPr>
                        <a:t>(%)</a:t>
                      </a:r>
                      <a:endParaRPr sz="1100" dirty="0">
                        <a:latin typeface="Arial"/>
                        <a:cs typeface="Arial"/>
                      </a:endParaRPr>
                    </a:p>
                  </a:txBody>
                  <a:tcPr marL="0" marR="0" marT="32385"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solidFill>
                      <a:srgbClr val="FFFFFF">
                        <a:alpha val="25097"/>
                      </a:srgbClr>
                    </a:solidFill>
                  </a:tcPr>
                </a:tc>
                <a:tc rowSpan="2">
                  <a:txBody>
                    <a:bodyPr/>
                    <a:lstStyle/>
                    <a:p>
                      <a:pPr marL="95885">
                        <a:lnSpc>
                          <a:spcPct val="100000"/>
                        </a:lnSpc>
                        <a:spcBef>
                          <a:spcPts val="340"/>
                        </a:spcBef>
                      </a:pPr>
                      <a:r>
                        <a:rPr sz="1100" spc="-25" dirty="0">
                          <a:latin typeface="Arial"/>
                          <a:cs typeface="Arial"/>
                        </a:rPr>
                        <a:t>Tro</a:t>
                      </a:r>
                      <a:endParaRPr sz="1100" dirty="0">
                        <a:latin typeface="Arial"/>
                        <a:cs typeface="Arial"/>
                      </a:endParaRPr>
                    </a:p>
                    <a:p>
                      <a:pPr marL="95885">
                        <a:lnSpc>
                          <a:spcPct val="100000"/>
                        </a:lnSpc>
                        <a:spcBef>
                          <a:spcPts val="50"/>
                        </a:spcBef>
                      </a:pPr>
                      <a:r>
                        <a:rPr sz="1100" spc="-25" dirty="0">
                          <a:latin typeface="Arial"/>
                          <a:cs typeface="Arial"/>
                        </a:rPr>
                        <a:t>(%)</a:t>
                      </a:r>
                      <a:endParaRPr sz="1100" dirty="0">
                        <a:latin typeface="Arial"/>
                        <a:cs typeface="Arial"/>
                      </a:endParaRPr>
                    </a:p>
                  </a:txBody>
                  <a:tcPr marL="0" marR="0" marT="32385"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solidFill>
                      <a:srgbClr val="FFFFFF">
                        <a:alpha val="25097"/>
                      </a:srgbClr>
                    </a:solidFill>
                  </a:tcPr>
                </a:tc>
                <a:tc rowSpan="2">
                  <a:txBody>
                    <a:bodyPr/>
                    <a:lstStyle/>
                    <a:p>
                      <a:pPr marL="96520">
                        <a:lnSpc>
                          <a:spcPct val="100000"/>
                        </a:lnSpc>
                        <a:spcBef>
                          <a:spcPts val="340"/>
                        </a:spcBef>
                      </a:pPr>
                      <a:r>
                        <a:rPr sz="1100" spc="-10" dirty="0">
                          <a:latin typeface="Arial"/>
                          <a:cs typeface="Arial"/>
                        </a:rPr>
                        <a:t>Canxi</a:t>
                      </a:r>
                      <a:endParaRPr sz="1100" dirty="0">
                        <a:latin typeface="Arial"/>
                        <a:cs typeface="Arial"/>
                      </a:endParaRPr>
                    </a:p>
                    <a:p>
                      <a:pPr marL="96520">
                        <a:lnSpc>
                          <a:spcPct val="100000"/>
                        </a:lnSpc>
                        <a:spcBef>
                          <a:spcPts val="50"/>
                        </a:spcBef>
                      </a:pPr>
                      <a:r>
                        <a:rPr sz="1100" spc="-25" dirty="0">
                          <a:latin typeface="Arial"/>
                          <a:cs typeface="Arial"/>
                        </a:rPr>
                        <a:t>mg%</a:t>
                      </a:r>
                      <a:endParaRPr sz="1100" dirty="0">
                        <a:latin typeface="Arial"/>
                        <a:cs typeface="Arial"/>
                      </a:endParaRPr>
                    </a:p>
                  </a:txBody>
                  <a:tcPr marL="0" marR="0" marT="32385"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rowSpan="2">
                  <a:txBody>
                    <a:bodyPr/>
                    <a:lstStyle/>
                    <a:p>
                      <a:pPr marL="98425">
                        <a:lnSpc>
                          <a:spcPct val="100000"/>
                        </a:lnSpc>
                        <a:spcBef>
                          <a:spcPts val="340"/>
                        </a:spcBef>
                      </a:pPr>
                      <a:r>
                        <a:rPr sz="1100" spc="-10" dirty="0">
                          <a:latin typeface="Arial"/>
                          <a:cs typeface="Arial"/>
                        </a:rPr>
                        <a:t>Phospho</a:t>
                      </a:r>
                      <a:endParaRPr sz="1100" dirty="0">
                        <a:latin typeface="Arial"/>
                        <a:cs typeface="Arial"/>
                      </a:endParaRPr>
                    </a:p>
                    <a:p>
                      <a:pPr marL="98425">
                        <a:lnSpc>
                          <a:spcPct val="100000"/>
                        </a:lnSpc>
                        <a:spcBef>
                          <a:spcPts val="50"/>
                        </a:spcBef>
                      </a:pPr>
                      <a:r>
                        <a:rPr sz="1100" spc="-25" dirty="0">
                          <a:latin typeface="Arial"/>
                          <a:cs typeface="Arial"/>
                        </a:rPr>
                        <a:t>mg%</a:t>
                      </a:r>
                      <a:endParaRPr sz="1100" dirty="0">
                        <a:latin typeface="Arial"/>
                        <a:cs typeface="Arial"/>
                      </a:endParaRPr>
                    </a:p>
                  </a:txBody>
                  <a:tcPr marL="0" marR="0" marT="32385"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rowSpan="2">
                  <a:txBody>
                    <a:bodyPr/>
                    <a:lstStyle/>
                    <a:p>
                      <a:pPr marL="99060">
                        <a:lnSpc>
                          <a:spcPct val="100000"/>
                        </a:lnSpc>
                        <a:spcBef>
                          <a:spcPts val="340"/>
                        </a:spcBef>
                      </a:pPr>
                      <a:r>
                        <a:rPr sz="1100" spc="-25" dirty="0">
                          <a:latin typeface="Arial"/>
                          <a:cs typeface="Arial"/>
                        </a:rPr>
                        <a:t>Sắt</a:t>
                      </a:r>
                      <a:endParaRPr sz="1100" dirty="0">
                        <a:latin typeface="Arial"/>
                        <a:cs typeface="Arial"/>
                      </a:endParaRPr>
                    </a:p>
                    <a:p>
                      <a:pPr marL="99060">
                        <a:lnSpc>
                          <a:spcPct val="100000"/>
                        </a:lnSpc>
                        <a:spcBef>
                          <a:spcPts val="50"/>
                        </a:spcBef>
                      </a:pPr>
                      <a:r>
                        <a:rPr sz="1100" spc="-25" dirty="0">
                          <a:latin typeface="Arial"/>
                          <a:cs typeface="Arial"/>
                        </a:rPr>
                        <a:t>mg%</a:t>
                      </a:r>
                      <a:endParaRPr sz="1100" dirty="0">
                        <a:latin typeface="Arial"/>
                        <a:cs typeface="Arial"/>
                      </a:endParaRPr>
                    </a:p>
                  </a:txBody>
                  <a:tcPr marL="0" marR="0" marT="32385"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rowSpan="9">
                  <a:txBody>
                    <a:bodyPr/>
                    <a:lstStyle/>
                    <a:p>
                      <a:pPr>
                        <a:lnSpc>
                          <a:spcPct val="100000"/>
                        </a:lnSpc>
                      </a:pPr>
                      <a:endParaRPr sz="1200" dirty="0">
                        <a:latin typeface="Arial" panose="020B0604020202020204" pitchFamily="34" charset="0"/>
                        <a:cs typeface="Arial" panose="020B0604020202020204" pitchFamily="34" charset="0"/>
                      </a:endParaRPr>
                    </a:p>
                  </a:txBody>
                  <a:tcPr marL="0" marR="0" marT="0" marB="0">
                    <a:lnL w="9525">
                      <a:solidFill>
                        <a:srgbClr val="000000"/>
                      </a:solidFill>
                      <a:prstDash val="solid"/>
                    </a:lnL>
                  </a:tcPr>
                </a:tc>
                <a:extLst>
                  <a:ext uri="{0D108BD9-81ED-4DB2-BD59-A6C34878D82A}">
                    <a16:rowId xmlns:a16="http://schemas.microsoft.com/office/drawing/2014/main" val="10000"/>
                  </a:ext>
                </a:extLst>
              </a:tr>
              <a:tr h="330994">
                <a:tc vMerge="1">
                  <a:txBody>
                    <a:bodyPr/>
                    <a:lstStyle/>
                    <a:p>
                      <a:endParaRPr/>
                    </a:p>
                  </a:txBody>
                  <a:tcPr marL="0" marR="0" marT="0" marB="0"/>
                </a:tc>
                <a:tc vMerge="1">
                  <a:txBody>
                    <a:bodyPr/>
                    <a:lstStyle/>
                    <a:p>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345"/>
                        </a:spcBef>
                      </a:pPr>
                      <a:r>
                        <a:rPr sz="1100" spc="-20" dirty="0">
                          <a:latin typeface="Arial"/>
                          <a:cs typeface="Arial"/>
                        </a:rPr>
                        <a:t>Loài</a:t>
                      </a:r>
                      <a:endParaRPr sz="1100" dirty="0">
                        <a:latin typeface="Arial"/>
                        <a:cs typeface="Arial"/>
                      </a:endParaRPr>
                    </a:p>
                  </a:txBody>
                  <a:tcPr marL="0" marR="0" marT="32861" marB="0">
                    <a:lnL w="9525">
                      <a:solidFill>
                        <a:srgbClr val="000000"/>
                      </a:solidFill>
                      <a:prstDash val="solid"/>
                    </a:lnL>
                    <a:lnR w="9525">
                      <a:solidFill>
                        <a:srgbClr val="000000"/>
                      </a:solidFill>
                      <a:prstDash val="solid"/>
                    </a:lnR>
                    <a:lnT w="12700">
                      <a:solidFill>
                        <a:srgbClr val="000000"/>
                      </a:solidFill>
                      <a:prstDash val="solid"/>
                    </a:lnT>
                    <a:lnB w="12700">
                      <a:solidFill>
                        <a:srgbClr val="000000"/>
                      </a:solidFill>
                      <a:prstDash val="solid"/>
                    </a:lnB>
                  </a:tcPr>
                </a:tc>
                <a:tc vMerge="1">
                  <a:txBody>
                    <a:bodyPr/>
                    <a:lstStyle/>
                    <a:p>
                      <a:endParaRPr/>
                    </a:p>
                  </a:txBody>
                  <a:tcPr marL="0" marR="0" marT="43180"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vMerge="1">
                  <a:txBody>
                    <a:bodyPr/>
                    <a:lstStyle/>
                    <a:p>
                      <a:endParaRPr/>
                    </a:p>
                  </a:txBody>
                  <a:tcPr marL="0" marR="0" marT="43180"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vMerge="1">
                  <a:txBody>
                    <a:bodyPr/>
                    <a:lstStyle/>
                    <a:p>
                      <a:endParaRPr/>
                    </a:p>
                  </a:txBody>
                  <a:tcPr marL="0" marR="0" marT="43180"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solidFill>
                      <a:srgbClr val="FFFFFF">
                        <a:alpha val="25097"/>
                      </a:srgbClr>
                    </a:solidFill>
                  </a:tcPr>
                </a:tc>
                <a:tc vMerge="1">
                  <a:txBody>
                    <a:bodyPr/>
                    <a:lstStyle/>
                    <a:p>
                      <a:endParaRPr/>
                    </a:p>
                  </a:txBody>
                  <a:tcPr marL="0" marR="0" marT="43180"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solidFill>
                      <a:srgbClr val="FFFFFF">
                        <a:alpha val="25097"/>
                      </a:srgbClr>
                    </a:solidFill>
                  </a:tcPr>
                </a:tc>
                <a:tc vMerge="1">
                  <a:txBody>
                    <a:bodyPr/>
                    <a:lstStyle/>
                    <a:p>
                      <a:endParaRPr/>
                    </a:p>
                  </a:txBody>
                  <a:tcPr marL="0" marR="0" marT="43180"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vMerge="1">
                  <a:txBody>
                    <a:bodyPr/>
                    <a:lstStyle/>
                    <a:p>
                      <a:endParaRPr/>
                    </a:p>
                  </a:txBody>
                  <a:tcPr marL="0" marR="0" marT="43180"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vMerge="1">
                  <a:txBody>
                    <a:bodyPr/>
                    <a:lstStyle/>
                    <a:p>
                      <a:endParaRPr/>
                    </a:p>
                  </a:txBody>
                  <a:tcPr marL="0" marR="0" marT="43180"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vMerge="1">
                  <a:txBody>
                    <a:bodyPr/>
                    <a:lstStyle/>
                    <a:p>
                      <a:endParaRPr/>
                    </a:p>
                  </a:txBody>
                  <a:tcPr marL="0" marR="0" marT="0" marB="0">
                    <a:lnL w="9525">
                      <a:solidFill>
                        <a:srgbClr val="000000"/>
                      </a:solidFill>
                      <a:prstDash val="solid"/>
                    </a:lnL>
                  </a:tcPr>
                </a:tc>
                <a:extLst>
                  <a:ext uri="{0D108BD9-81ED-4DB2-BD59-A6C34878D82A}">
                    <a16:rowId xmlns:a16="http://schemas.microsoft.com/office/drawing/2014/main" val="10001"/>
                  </a:ext>
                </a:extLst>
              </a:tr>
              <a:tr h="293846">
                <a:tc vMerge="1">
                  <a:txBody>
                    <a:bodyPr/>
                    <a:lstStyle/>
                    <a:p>
                      <a:endParaRPr/>
                    </a:p>
                  </a:txBody>
                  <a:tcPr marL="0" marR="0" marT="0" marB="0"/>
                </a:tc>
                <a:tc vMerge="1">
                  <a:txBody>
                    <a:bodyPr/>
                    <a:lstStyle/>
                    <a:p>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350"/>
                        </a:spcBef>
                      </a:pPr>
                      <a:r>
                        <a:rPr sz="1100" spc="-25" dirty="0">
                          <a:latin typeface="Arial"/>
                          <a:cs typeface="Arial"/>
                        </a:rPr>
                        <a:t>Mực</a:t>
                      </a:r>
                      <a:endParaRPr sz="1100" dirty="0">
                        <a:latin typeface="Arial"/>
                        <a:cs typeface="Arial"/>
                      </a:endParaRPr>
                    </a:p>
                  </a:txBody>
                  <a:tcPr marL="0" marR="0" marT="33338" marB="0">
                    <a:lnL w="9525">
                      <a:solidFill>
                        <a:srgbClr val="000000"/>
                      </a:solidFill>
                      <a:prstDash val="solid"/>
                    </a:lnL>
                    <a:lnR w="9525">
                      <a:solidFill>
                        <a:srgbClr val="000000"/>
                      </a:solidFill>
                      <a:prstDash val="solid"/>
                    </a:lnR>
                    <a:lnT w="12700">
                      <a:solidFill>
                        <a:srgbClr val="000000"/>
                      </a:solidFill>
                      <a:prstDash val="solid"/>
                    </a:lnT>
                    <a:lnB w="9525">
                      <a:solidFill>
                        <a:srgbClr val="000000"/>
                      </a:solidFill>
                      <a:prstDash val="solid"/>
                    </a:lnB>
                    <a:solidFill>
                      <a:srgbClr val="FFFFFF">
                        <a:alpha val="19999"/>
                      </a:srgbClr>
                    </a:solidFill>
                  </a:tcPr>
                </a:tc>
                <a:tc>
                  <a:txBody>
                    <a:bodyPr/>
                    <a:lstStyle/>
                    <a:p>
                      <a:pPr marL="92710">
                        <a:lnSpc>
                          <a:spcPct val="100000"/>
                        </a:lnSpc>
                        <a:spcBef>
                          <a:spcPts val="350"/>
                        </a:spcBef>
                      </a:pPr>
                      <a:r>
                        <a:rPr sz="1100" dirty="0">
                          <a:latin typeface="Arial"/>
                          <a:cs typeface="Arial"/>
                        </a:rPr>
                        <a:t>17</a:t>
                      </a:r>
                      <a:r>
                        <a:rPr sz="1100" spc="-30" dirty="0">
                          <a:latin typeface="Arial"/>
                          <a:cs typeface="Arial"/>
                        </a:rPr>
                        <a:t> </a:t>
                      </a:r>
                      <a:r>
                        <a:rPr sz="1100" dirty="0">
                          <a:latin typeface="Arial"/>
                          <a:cs typeface="Arial"/>
                        </a:rPr>
                        <a:t>- </a:t>
                      </a:r>
                      <a:r>
                        <a:rPr sz="1100" spc="-25" dirty="0">
                          <a:latin typeface="Arial"/>
                          <a:cs typeface="Arial"/>
                        </a:rPr>
                        <a:t>20</a:t>
                      </a:r>
                      <a:endParaRPr sz="1100" dirty="0">
                        <a:latin typeface="Arial"/>
                        <a:cs typeface="Arial"/>
                      </a:endParaRPr>
                    </a:p>
                  </a:txBody>
                  <a:tcPr marL="0" marR="0" marT="33338" marB="0">
                    <a:lnL w="9525">
                      <a:solidFill>
                        <a:srgbClr val="000000"/>
                      </a:solidFill>
                      <a:prstDash val="solid"/>
                    </a:lnL>
                    <a:lnR w="9525">
                      <a:solidFill>
                        <a:srgbClr val="000000"/>
                      </a:solidFill>
                      <a:prstDash val="solid"/>
                    </a:lnR>
                    <a:lnT w="12700">
                      <a:solidFill>
                        <a:srgbClr val="000000"/>
                      </a:solidFill>
                      <a:prstDash val="solid"/>
                    </a:lnT>
                    <a:lnB w="9525">
                      <a:solidFill>
                        <a:srgbClr val="000000"/>
                      </a:solidFill>
                      <a:prstDash val="solid"/>
                    </a:lnB>
                  </a:tcPr>
                </a:tc>
                <a:tc>
                  <a:txBody>
                    <a:bodyPr/>
                    <a:lstStyle/>
                    <a:p>
                      <a:pPr marL="93980">
                        <a:lnSpc>
                          <a:spcPct val="100000"/>
                        </a:lnSpc>
                        <a:spcBef>
                          <a:spcPts val="350"/>
                        </a:spcBef>
                      </a:pPr>
                      <a:r>
                        <a:rPr sz="1100" spc="-25" dirty="0">
                          <a:latin typeface="Arial"/>
                          <a:cs typeface="Arial"/>
                        </a:rPr>
                        <a:t>0,8</a:t>
                      </a:r>
                      <a:endParaRPr sz="1100" dirty="0">
                        <a:latin typeface="Arial"/>
                        <a:cs typeface="Arial"/>
                      </a:endParaRPr>
                    </a:p>
                  </a:txBody>
                  <a:tcPr marL="0" marR="0" marT="33338" marB="0">
                    <a:lnL w="9525">
                      <a:solidFill>
                        <a:srgbClr val="000000"/>
                      </a:solidFill>
                      <a:prstDash val="solid"/>
                    </a:lnL>
                    <a:lnR w="9525">
                      <a:solidFill>
                        <a:srgbClr val="000000"/>
                      </a:solidFill>
                      <a:prstDash val="solid"/>
                    </a:lnR>
                    <a:lnT w="12700">
                      <a:solidFill>
                        <a:srgbClr val="000000"/>
                      </a:solidFill>
                      <a:prstDash val="solid"/>
                    </a:lnT>
                    <a:lnB w="9525">
                      <a:solidFill>
                        <a:srgbClr val="000000"/>
                      </a:solidFill>
                      <a:prstDash val="solid"/>
                    </a:lnB>
                  </a:tcPr>
                </a:tc>
                <a:tc>
                  <a:txBody>
                    <a:bodyPr/>
                    <a:lstStyle/>
                    <a:p>
                      <a:pPr marL="95250">
                        <a:lnSpc>
                          <a:spcPct val="100000"/>
                        </a:lnSpc>
                        <a:spcBef>
                          <a:spcPts val="350"/>
                        </a:spcBef>
                      </a:pPr>
                      <a:r>
                        <a:rPr sz="1100" spc="-50" dirty="0">
                          <a:latin typeface="Arial"/>
                          <a:cs typeface="Arial"/>
                        </a:rPr>
                        <a:t>-</a:t>
                      </a:r>
                      <a:endParaRPr sz="1100" dirty="0">
                        <a:latin typeface="Arial"/>
                        <a:cs typeface="Arial"/>
                      </a:endParaRPr>
                    </a:p>
                  </a:txBody>
                  <a:tcPr marL="0" marR="0" marT="33338" marB="0">
                    <a:lnL w="9525">
                      <a:solidFill>
                        <a:srgbClr val="000000"/>
                      </a:solidFill>
                      <a:prstDash val="solid"/>
                    </a:lnL>
                    <a:lnR w="9525">
                      <a:solidFill>
                        <a:srgbClr val="000000"/>
                      </a:solidFill>
                      <a:prstDash val="solid"/>
                    </a:lnR>
                    <a:lnT w="12700">
                      <a:solidFill>
                        <a:srgbClr val="000000"/>
                      </a:solidFill>
                      <a:prstDash val="solid"/>
                    </a:lnT>
                    <a:lnB w="9525">
                      <a:solidFill>
                        <a:srgbClr val="000000"/>
                      </a:solidFill>
                      <a:prstDash val="solid"/>
                    </a:lnB>
                  </a:tcPr>
                </a:tc>
                <a:tc>
                  <a:txBody>
                    <a:bodyPr/>
                    <a:lstStyle/>
                    <a:p>
                      <a:pPr marL="95885">
                        <a:lnSpc>
                          <a:spcPct val="100000"/>
                        </a:lnSpc>
                        <a:spcBef>
                          <a:spcPts val="350"/>
                        </a:spcBef>
                      </a:pPr>
                      <a:r>
                        <a:rPr sz="1100" spc="-50" dirty="0">
                          <a:latin typeface="Arial"/>
                          <a:cs typeface="Arial"/>
                        </a:rPr>
                        <a:t>-</a:t>
                      </a:r>
                      <a:endParaRPr sz="1100" dirty="0">
                        <a:latin typeface="Arial"/>
                        <a:cs typeface="Arial"/>
                      </a:endParaRPr>
                    </a:p>
                  </a:txBody>
                  <a:tcPr marL="0" marR="0" marT="33338" marB="0">
                    <a:lnL w="9525">
                      <a:solidFill>
                        <a:srgbClr val="000000"/>
                      </a:solidFill>
                      <a:prstDash val="solid"/>
                    </a:lnL>
                    <a:lnR w="9525">
                      <a:solidFill>
                        <a:srgbClr val="000000"/>
                      </a:solidFill>
                      <a:prstDash val="solid"/>
                    </a:lnR>
                    <a:lnT w="12700">
                      <a:solidFill>
                        <a:srgbClr val="000000"/>
                      </a:solidFill>
                      <a:prstDash val="solid"/>
                    </a:lnT>
                    <a:lnB w="9525">
                      <a:solidFill>
                        <a:srgbClr val="000000"/>
                      </a:solidFill>
                      <a:prstDash val="solid"/>
                    </a:lnB>
                  </a:tcPr>
                </a:tc>
                <a:tc>
                  <a:txBody>
                    <a:bodyPr/>
                    <a:lstStyle/>
                    <a:p>
                      <a:pPr marL="96520">
                        <a:lnSpc>
                          <a:spcPct val="100000"/>
                        </a:lnSpc>
                        <a:spcBef>
                          <a:spcPts val="350"/>
                        </a:spcBef>
                      </a:pPr>
                      <a:r>
                        <a:rPr sz="1100" spc="-25" dirty="0">
                          <a:latin typeface="Arial"/>
                          <a:cs typeface="Arial"/>
                        </a:rPr>
                        <a:t>54</a:t>
                      </a:r>
                      <a:endParaRPr sz="1100" dirty="0">
                        <a:latin typeface="Arial"/>
                        <a:cs typeface="Arial"/>
                      </a:endParaRPr>
                    </a:p>
                  </a:txBody>
                  <a:tcPr marL="0" marR="0" marT="33338" marB="0">
                    <a:lnL w="9525">
                      <a:solidFill>
                        <a:srgbClr val="000000"/>
                      </a:solidFill>
                      <a:prstDash val="solid"/>
                    </a:lnL>
                    <a:lnR w="9525">
                      <a:solidFill>
                        <a:srgbClr val="000000"/>
                      </a:solidFill>
                      <a:prstDash val="solid"/>
                    </a:lnR>
                    <a:lnT w="12700">
                      <a:solidFill>
                        <a:srgbClr val="000000"/>
                      </a:solidFill>
                      <a:prstDash val="solid"/>
                    </a:lnT>
                    <a:lnB w="9525">
                      <a:solidFill>
                        <a:srgbClr val="000000"/>
                      </a:solidFill>
                      <a:prstDash val="solid"/>
                    </a:lnB>
                  </a:tcPr>
                </a:tc>
                <a:tc>
                  <a:txBody>
                    <a:bodyPr/>
                    <a:lstStyle/>
                    <a:p>
                      <a:pPr marL="98425">
                        <a:lnSpc>
                          <a:spcPct val="100000"/>
                        </a:lnSpc>
                        <a:spcBef>
                          <a:spcPts val="350"/>
                        </a:spcBef>
                      </a:pPr>
                      <a:r>
                        <a:rPr sz="1100" spc="-50" dirty="0">
                          <a:latin typeface="Arial"/>
                          <a:cs typeface="Arial"/>
                        </a:rPr>
                        <a:t>-</a:t>
                      </a:r>
                      <a:endParaRPr sz="1100" dirty="0">
                        <a:latin typeface="Arial"/>
                        <a:cs typeface="Arial"/>
                      </a:endParaRPr>
                    </a:p>
                  </a:txBody>
                  <a:tcPr marL="0" marR="0" marT="33338" marB="0">
                    <a:lnL w="9525">
                      <a:solidFill>
                        <a:srgbClr val="000000"/>
                      </a:solidFill>
                      <a:prstDash val="solid"/>
                    </a:lnL>
                    <a:lnR w="9525">
                      <a:solidFill>
                        <a:srgbClr val="000000"/>
                      </a:solidFill>
                      <a:prstDash val="solid"/>
                    </a:lnR>
                    <a:lnT w="12700">
                      <a:solidFill>
                        <a:srgbClr val="000000"/>
                      </a:solidFill>
                      <a:prstDash val="solid"/>
                    </a:lnT>
                    <a:lnB w="9525">
                      <a:solidFill>
                        <a:srgbClr val="000000"/>
                      </a:solidFill>
                      <a:prstDash val="solid"/>
                    </a:lnB>
                  </a:tcPr>
                </a:tc>
                <a:tc>
                  <a:txBody>
                    <a:bodyPr/>
                    <a:lstStyle/>
                    <a:p>
                      <a:pPr marL="99060">
                        <a:lnSpc>
                          <a:spcPct val="100000"/>
                        </a:lnSpc>
                        <a:spcBef>
                          <a:spcPts val="350"/>
                        </a:spcBef>
                      </a:pPr>
                      <a:r>
                        <a:rPr sz="1100" spc="-25" dirty="0">
                          <a:latin typeface="Arial"/>
                          <a:cs typeface="Arial"/>
                        </a:rPr>
                        <a:t>1,2</a:t>
                      </a:r>
                      <a:endParaRPr sz="1100" dirty="0">
                        <a:latin typeface="Arial"/>
                        <a:cs typeface="Arial"/>
                      </a:endParaRPr>
                    </a:p>
                  </a:txBody>
                  <a:tcPr marL="0" marR="0" marT="33338" marB="0">
                    <a:lnL w="9525">
                      <a:solidFill>
                        <a:srgbClr val="000000"/>
                      </a:solidFill>
                      <a:prstDash val="solid"/>
                    </a:lnL>
                    <a:lnR w="9525">
                      <a:solidFill>
                        <a:srgbClr val="000000"/>
                      </a:solidFill>
                      <a:prstDash val="solid"/>
                    </a:lnR>
                    <a:lnT w="12700">
                      <a:solidFill>
                        <a:srgbClr val="000000"/>
                      </a:solidFill>
                      <a:prstDash val="solid"/>
                    </a:lnT>
                    <a:lnB w="9525">
                      <a:solidFill>
                        <a:srgbClr val="000000"/>
                      </a:solidFill>
                      <a:prstDash val="solid"/>
                    </a:lnB>
                  </a:tcPr>
                </a:tc>
                <a:tc vMerge="1">
                  <a:txBody>
                    <a:bodyPr/>
                    <a:lstStyle/>
                    <a:p>
                      <a:endParaRPr/>
                    </a:p>
                  </a:txBody>
                  <a:tcPr marL="0" marR="0" marT="0" marB="0">
                    <a:lnL w="9525">
                      <a:solidFill>
                        <a:srgbClr val="000000"/>
                      </a:solidFill>
                      <a:prstDash val="solid"/>
                    </a:lnL>
                  </a:tcPr>
                </a:tc>
                <a:extLst>
                  <a:ext uri="{0D108BD9-81ED-4DB2-BD59-A6C34878D82A}">
                    <a16:rowId xmlns:a16="http://schemas.microsoft.com/office/drawing/2014/main" val="10002"/>
                  </a:ext>
                </a:extLst>
              </a:tr>
              <a:tr h="293846">
                <a:tc vMerge="1">
                  <a:txBody>
                    <a:bodyPr/>
                    <a:lstStyle/>
                    <a:p>
                      <a:endParaRPr/>
                    </a:p>
                  </a:txBody>
                  <a:tcPr marL="0" marR="0" marT="0" marB="0"/>
                </a:tc>
                <a:tc vMerge="1">
                  <a:txBody>
                    <a:bodyPr/>
                    <a:lstStyle/>
                    <a:p>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355"/>
                        </a:spcBef>
                      </a:pPr>
                      <a:r>
                        <a:rPr sz="1100" spc="-25" dirty="0">
                          <a:latin typeface="Arial"/>
                          <a:cs typeface="Arial"/>
                        </a:rPr>
                        <a:t>Tôm</a:t>
                      </a:r>
                      <a:endParaRPr sz="1100" dirty="0">
                        <a:latin typeface="Arial"/>
                        <a:cs typeface="Arial"/>
                      </a:endParaRPr>
                    </a:p>
                  </a:txBody>
                  <a:tcPr marL="0" marR="0" marT="33814"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FFFF">
                        <a:alpha val="19999"/>
                      </a:srgbClr>
                    </a:solidFill>
                  </a:tcPr>
                </a:tc>
                <a:tc>
                  <a:txBody>
                    <a:bodyPr/>
                    <a:lstStyle/>
                    <a:p>
                      <a:pPr marL="92710">
                        <a:lnSpc>
                          <a:spcPct val="100000"/>
                        </a:lnSpc>
                        <a:spcBef>
                          <a:spcPts val="355"/>
                        </a:spcBef>
                      </a:pPr>
                      <a:r>
                        <a:rPr sz="1100" dirty="0">
                          <a:latin typeface="Arial"/>
                          <a:cs typeface="Arial"/>
                        </a:rPr>
                        <a:t>19</a:t>
                      </a:r>
                      <a:r>
                        <a:rPr sz="1100" spc="-30" dirty="0">
                          <a:latin typeface="Arial"/>
                          <a:cs typeface="Arial"/>
                        </a:rPr>
                        <a:t> </a:t>
                      </a:r>
                      <a:r>
                        <a:rPr sz="1100" dirty="0">
                          <a:latin typeface="Arial"/>
                          <a:cs typeface="Arial"/>
                        </a:rPr>
                        <a:t>- </a:t>
                      </a:r>
                      <a:r>
                        <a:rPr sz="1100" spc="-25" dirty="0">
                          <a:latin typeface="Arial"/>
                          <a:cs typeface="Arial"/>
                        </a:rPr>
                        <a:t>23</a:t>
                      </a:r>
                      <a:endParaRPr sz="1100" dirty="0">
                        <a:latin typeface="Arial"/>
                        <a:cs typeface="Arial"/>
                      </a:endParaRPr>
                    </a:p>
                  </a:txBody>
                  <a:tcPr marL="0" marR="0" marT="33814"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3980">
                        <a:lnSpc>
                          <a:spcPct val="100000"/>
                        </a:lnSpc>
                        <a:spcBef>
                          <a:spcPts val="355"/>
                        </a:spcBef>
                      </a:pPr>
                      <a:r>
                        <a:rPr sz="1100" dirty="0">
                          <a:latin typeface="Arial"/>
                          <a:cs typeface="Arial"/>
                        </a:rPr>
                        <a:t>0,3</a:t>
                      </a:r>
                      <a:r>
                        <a:rPr sz="1100" spc="-35" dirty="0">
                          <a:latin typeface="Arial"/>
                          <a:cs typeface="Arial"/>
                        </a:rPr>
                        <a:t> </a:t>
                      </a:r>
                      <a:r>
                        <a:rPr sz="1100" dirty="0">
                          <a:latin typeface="Arial"/>
                          <a:cs typeface="Arial"/>
                        </a:rPr>
                        <a:t>-</a:t>
                      </a:r>
                      <a:r>
                        <a:rPr sz="1100" spc="-15" dirty="0">
                          <a:latin typeface="Arial"/>
                          <a:cs typeface="Arial"/>
                        </a:rPr>
                        <a:t> </a:t>
                      </a:r>
                      <a:r>
                        <a:rPr sz="1100" spc="-25" dirty="0">
                          <a:latin typeface="Arial"/>
                          <a:cs typeface="Arial"/>
                        </a:rPr>
                        <a:t>1,</a:t>
                      </a:r>
                      <a:endParaRPr sz="1100" dirty="0">
                        <a:latin typeface="Arial"/>
                        <a:cs typeface="Arial"/>
                      </a:endParaRPr>
                    </a:p>
                  </a:txBody>
                  <a:tcPr marL="0" marR="0" marT="33814"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5250">
                        <a:lnSpc>
                          <a:spcPct val="100000"/>
                        </a:lnSpc>
                        <a:spcBef>
                          <a:spcPts val="355"/>
                        </a:spcBef>
                      </a:pPr>
                      <a:r>
                        <a:rPr sz="1100" spc="-50" dirty="0">
                          <a:latin typeface="Arial"/>
                          <a:cs typeface="Arial"/>
                        </a:rPr>
                        <a:t>2</a:t>
                      </a:r>
                      <a:endParaRPr sz="1100" dirty="0">
                        <a:latin typeface="Arial"/>
                        <a:cs typeface="Arial"/>
                      </a:endParaRPr>
                    </a:p>
                  </a:txBody>
                  <a:tcPr marL="0" marR="0" marT="33814"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5885">
                        <a:lnSpc>
                          <a:spcPct val="100000"/>
                        </a:lnSpc>
                        <a:spcBef>
                          <a:spcPts val="355"/>
                        </a:spcBef>
                      </a:pPr>
                      <a:r>
                        <a:rPr sz="1100" dirty="0">
                          <a:latin typeface="Arial"/>
                          <a:cs typeface="Arial"/>
                        </a:rPr>
                        <a:t>1,3</a:t>
                      </a:r>
                      <a:r>
                        <a:rPr sz="1100" spc="-30" dirty="0">
                          <a:latin typeface="Arial"/>
                          <a:cs typeface="Arial"/>
                        </a:rPr>
                        <a:t> </a:t>
                      </a:r>
                      <a:r>
                        <a:rPr sz="1100" dirty="0">
                          <a:latin typeface="Arial"/>
                          <a:cs typeface="Arial"/>
                        </a:rPr>
                        <a:t>-</a:t>
                      </a:r>
                      <a:r>
                        <a:rPr sz="1100" spc="-15" dirty="0">
                          <a:latin typeface="Arial"/>
                          <a:cs typeface="Arial"/>
                        </a:rPr>
                        <a:t> </a:t>
                      </a:r>
                      <a:r>
                        <a:rPr sz="1100" spc="-25" dirty="0">
                          <a:latin typeface="Arial"/>
                          <a:cs typeface="Arial"/>
                        </a:rPr>
                        <a:t>1,8</a:t>
                      </a:r>
                      <a:endParaRPr sz="1100" dirty="0">
                        <a:latin typeface="Arial"/>
                        <a:cs typeface="Arial"/>
                      </a:endParaRPr>
                    </a:p>
                  </a:txBody>
                  <a:tcPr marL="0" marR="0" marT="33814"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6520">
                        <a:lnSpc>
                          <a:spcPct val="100000"/>
                        </a:lnSpc>
                        <a:spcBef>
                          <a:spcPts val="355"/>
                        </a:spcBef>
                      </a:pPr>
                      <a:r>
                        <a:rPr sz="1100" dirty="0">
                          <a:latin typeface="Arial"/>
                          <a:cs typeface="Arial"/>
                        </a:rPr>
                        <a:t>29</a:t>
                      </a:r>
                      <a:r>
                        <a:rPr sz="1100" spc="-30" dirty="0">
                          <a:latin typeface="Arial"/>
                          <a:cs typeface="Arial"/>
                        </a:rPr>
                        <a:t> </a:t>
                      </a:r>
                      <a:r>
                        <a:rPr sz="1100" dirty="0">
                          <a:latin typeface="Arial"/>
                          <a:cs typeface="Arial"/>
                        </a:rPr>
                        <a:t>- </a:t>
                      </a:r>
                      <a:r>
                        <a:rPr sz="1100" spc="-25" dirty="0">
                          <a:latin typeface="Arial"/>
                          <a:cs typeface="Arial"/>
                        </a:rPr>
                        <a:t>30</a:t>
                      </a:r>
                      <a:endParaRPr sz="1100" dirty="0">
                        <a:latin typeface="Arial"/>
                        <a:cs typeface="Arial"/>
                      </a:endParaRPr>
                    </a:p>
                  </a:txBody>
                  <a:tcPr marL="0" marR="0" marT="33814"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8425">
                        <a:lnSpc>
                          <a:spcPct val="100000"/>
                        </a:lnSpc>
                        <a:spcBef>
                          <a:spcPts val="355"/>
                        </a:spcBef>
                      </a:pPr>
                      <a:r>
                        <a:rPr sz="1100" dirty="0">
                          <a:latin typeface="Arial"/>
                          <a:cs typeface="Arial"/>
                        </a:rPr>
                        <a:t>33</a:t>
                      </a:r>
                      <a:r>
                        <a:rPr sz="1100" spc="-30" dirty="0">
                          <a:latin typeface="Arial"/>
                          <a:cs typeface="Arial"/>
                        </a:rPr>
                        <a:t> </a:t>
                      </a:r>
                      <a:r>
                        <a:rPr sz="1100" dirty="0">
                          <a:latin typeface="Arial"/>
                          <a:cs typeface="Arial"/>
                        </a:rPr>
                        <a:t>- </a:t>
                      </a:r>
                      <a:r>
                        <a:rPr sz="1100" spc="-25" dirty="0">
                          <a:latin typeface="Arial"/>
                          <a:cs typeface="Arial"/>
                        </a:rPr>
                        <a:t>67</a:t>
                      </a:r>
                      <a:endParaRPr sz="1100" dirty="0">
                        <a:latin typeface="Arial"/>
                        <a:cs typeface="Arial"/>
                      </a:endParaRPr>
                    </a:p>
                  </a:txBody>
                  <a:tcPr marL="0" marR="0" marT="33814"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9060">
                        <a:lnSpc>
                          <a:spcPct val="100000"/>
                        </a:lnSpc>
                        <a:spcBef>
                          <a:spcPts val="355"/>
                        </a:spcBef>
                      </a:pPr>
                      <a:r>
                        <a:rPr sz="1100" dirty="0">
                          <a:latin typeface="Arial"/>
                          <a:cs typeface="Arial"/>
                        </a:rPr>
                        <a:t>1,2</a:t>
                      </a:r>
                      <a:r>
                        <a:rPr sz="1100" spc="-35" dirty="0">
                          <a:latin typeface="Arial"/>
                          <a:cs typeface="Arial"/>
                        </a:rPr>
                        <a:t> </a:t>
                      </a:r>
                      <a:r>
                        <a:rPr sz="1100" dirty="0">
                          <a:latin typeface="Arial"/>
                          <a:cs typeface="Arial"/>
                        </a:rPr>
                        <a:t>-</a:t>
                      </a:r>
                      <a:r>
                        <a:rPr sz="1100" spc="-15" dirty="0">
                          <a:latin typeface="Arial"/>
                          <a:cs typeface="Arial"/>
                        </a:rPr>
                        <a:t> </a:t>
                      </a:r>
                      <a:r>
                        <a:rPr sz="1100" spc="-25" dirty="0">
                          <a:latin typeface="Arial"/>
                          <a:cs typeface="Arial"/>
                        </a:rPr>
                        <a:t>5,1</a:t>
                      </a:r>
                      <a:endParaRPr sz="1100" dirty="0">
                        <a:latin typeface="Arial"/>
                        <a:cs typeface="Arial"/>
                      </a:endParaRPr>
                    </a:p>
                  </a:txBody>
                  <a:tcPr marL="0" marR="0" marT="33814"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vMerge="1">
                  <a:txBody>
                    <a:bodyPr/>
                    <a:lstStyle/>
                    <a:p>
                      <a:endParaRPr/>
                    </a:p>
                  </a:txBody>
                  <a:tcPr marL="0" marR="0" marT="0" marB="0">
                    <a:lnL w="9525">
                      <a:solidFill>
                        <a:srgbClr val="000000"/>
                      </a:solidFill>
                      <a:prstDash val="solid"/>
                    </a:lnL>
                  </a:tcPr>
                </a:tc>
                <a:extLst>
                  <a:ext uri="{0D108BD9-81ED-4DB2-BD59-A6C34878D82A}">
                    <a16:rowId xmlns:a16="http://schemas.microsoft.com/office/drawing/2014/main" val="10003"/>
                  </a:ext>
                </a:extLst>
              </a:tr>
              <a:tr h="296704">
                <a:tc vMerge="1">
                  <a:txBody>
                    <a:bodyPr/>
                    <a:lstStyle/>
                    <a:p>
                      <a:endParaRPr/>
                    </a:p>
                  </a:txBody>
                  <a:tcPr marL="0" marR="0" marT="0" marB="0"/>
                </a:tc>
                <a:tc vMerge="1">
                  <a:txBody>
                    <a:bodyPr/>
                    <a:lstStyle/>
                    <a:p>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360"/>
                        </a:spcBef>
                      </a:pPr>
                      <a:r>
                        <a:rPr sz="1100" spc="-25" dirty="0">
                          <a:latin typeface="Arial"/>
                          <a:cs typeface="Arial"/>
                        </a:rPr>
                        <a:t>Hào</a:t>
                      </a:r>
                      <a:endParaRPr sz="1100" dirty="0">
                        <a:latin typeface="Arial"/>
                        <a:cs typeface="Arial"/>
                      </a:endParaRPr>
                    </a:p>
                  </a:txBody>
                  <a:tcPr marL="0" marR="0" marT="3429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FFFF">
                        <a:alpha val="19999"/>
                      </a:srgbClr>
                    </a:solidFill>
                  </a:tcPr>
                </a:tc>
                <a:tc>
                  <a:txBody>
                    <a:bodyPr/>
                    <a:lstStyle/>
                    <a:p>
                      <a:pPr marL="92710">
                        <a:lnSpc>
                          <a:spcPct val="100000"/>
                        </a:lnSpc>
                        <a:spcBef>
                          <a:spcPts val="360"/>
                        </a:spcBef>
                      </a:pPr>
                      <a:r>
                        <a:rPr sz="1100" spc="-10" dirty="0">
                          <a:latin typeface="Arial"/>
                          <a:cs typeface="Arial"/>
                        </a:rPr>
                        <a:t>11</a:t>
                      </a:r>
                      <a:r>
                        <a:rPr sz="1100" spc="-130" dirty="0">
                          <a:latin typeface="Arial"/>
                          <a:cs typeface="Arial"/>
                        </a:rPr>
                        <a:t> </a:t>
                      </a:r>
                      <a:r>
                        <a:rPr sz="1100" dirty="0">
                          <a:latin typeface="Arial"/>
                          <a:cs typeface="Arial"/>
                        </a:rPr>
                        <a:t>-</a:t>
                      </a:r>
                      <a:r>
                        <a:rPr sz="1100" spc="45" dirty="0">
                          <a:latin typeface="Arial"/>
                          <a:cs typeface="Arial"/>
                        </a:rPr>
                        <a:t> </a:t>
                      </a:r>
                      <a:r>
                        <a:rPr sz="1100" spc="-25" dirty="0">
                          <a:latin typeface="Arial"/>
                          <a:cs typeface="Arial"/>
                        </a:rPr>
                        <a:t>13</a:t>
                      </a:r>
                      <a:endParaRPr sz="1100" dirty="0">
                        <a:latin typeface="Arial"/>
                        <a:cs typeface="Arial"/>
                      </a:endParaRPr>
                    </a:p>
                  </a:txBody>
                  <a:tcPr marL="0" marR="0" marT="3429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3980">
                        <a:lnSpc>
                          <a:spcPct val="100000"/>
                        </a:lnSpc>
                        <a:spcBef>
                          <a:spcPts val="360"/>
                        </a:spcBef>
                      </a:pPr>
                      <a:r>
                        <a:rPr sz="1100" dirty="0">
                          <a:latin typeface="Arial"/>
                          <a:cs typeface="Arial"/>
                        </a:rPr>
                        <a:t>1</a:t>
                      </a:r>
                      <a:r>
                        <a:rPr sz="1100" spc="-50" dirty="0">
                          <a:latin typeface="Arial"/>
                          <a:cs typeface="Arial"/>
                        </a:rPr>
                        <a:t> </a:t>
                      </a:r>
                      <a:r>
                        <a:rPr sz="1100" dirty="0">
                          <a:latin typeface="Arial"/>
                          <a:cs typeface="Arial"/>
                        </a:rPr>
                        <a:t>-</a:t>
                      </a:r>
                      <a:r>
                        <a:rPr sz="1100" spc="45" dirty="0">
                          <a:latin typeface="Arial"/>
                          <a:cs typeface="Arial"/>
                        </a:rPr>
                        <a:t> </a:t>
                      </a:r>
                      <a:r>
                        <a:rPr sz="1100" spc="-60" dirty="0">
                          <a:latin typeface="Arial"/>
                          <a:cs typeface="Arial"/>
                        </a:rPr>
                        <a:t>2</a:t>
                      </a:r>
                      <a:endParaRPr sz="1100" dirty="0">
                        <a:latin typeface="Arial"/>
                        <a:cs typeface="Arial"/>
                      </a:endParaRPr>
                    </a:p>
                  </a:txBody>
                  <a:tcPr marL="0" marR="0" marT="3429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5250">
                        <a:lnSpc>
                          <a:spcPct val="100000"/>
                        </a:lnSpc>
                        <a:spcBef>
                          <a:spcPts val="360"/>
                        </a:spcBef>
                      </a:pPr>
                      <a:r>
                        <a:rPr sz="1100" spc="-50" dirty="0">
                          <a:latin typeface="Arial"/>
                          <a:cs typeface="Arial"/>
                        </a:rPr>
                        <a:t>-</a:t>
                      </a:r>
                      <a:endParaRPr sz="1100" dirty="0">
                        <a:latin typeface="Arial"/>
                        <a:cs typeface="Arial"/>
                      </a:endParaRPr>
                    </a:p>
                  </a:txBody>
                  <a:tcPr marL="0" marR="0" marT="3429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5885">
                        <a:lnSpc>
                          <a:spcPct val="100000"/>
                        </a:lnSpc>
                        <a:spcBef>
                          <a:spcPts val="360"/>
                        </a:spcBef>
                      </a:pPr>
                      <a:r>
                        <a:rPr sz="1100" spc="-25" dirty="0">
                          <a:latin typeface="Arial"/>
                          <a:cs typeface="Arial"/>
                        </a:rPr>
                        <a:t>2,2</a:t>
                      </a:r>
                      <a:endParaRPr sz="1100" dirty="0">
                        <a:latin typeface="Arial"/>
                        <a:cs typeface="Arial"/>
                      </a:endParaRPr>
                    </a:p>
                  </a:txBody>
                  <a:tcPr marL="0" marR="0" marT="3429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6520">
                        <a:lnSpc>
                          <a:spcPct val="100000"/>
                        </a:lnSpc>
                        <a:spcBef>
                          <a:spcPts val="360"/>
                        </a:spcBef>
                      </a:pPr>
                      <a:r>
                        <a:rPr sz="1100" spc="-20" dirty="0">
                          <a:latin typeface="Arial"/>
                          <a:cs typeface="Arial"/>
                        </a:rPr>
                        <a:t>0,21</a:t>
                      </a:r>
                      <a:endParaRPr sz="1100" dirty="0">
                        <a:latin typeface="Arial"/>
                        <a:cs typeface="Arial"/>
                      </a:endParaRPr>
                    </a:p>
                  </a:txBody>
                  <a:tcPr marL="0" marR="0" marT="3429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8425">
                        <a:lnSpc>
                          <a:spcPct val="100000"/>
                        </a:lnSpc>
                        <a:spcBef>
                          <a:spcPts val="360"/>
                        </a:spcBef>
                      </a:pPr>
                      <a:r>
                        <a:rPr sz="1100" spc="-50" dirty="0">
                          <a:latin typeface="Arial"/>
                          <a:cs typeface="Arial"/>
                        </a:rPr>
                        <a:t>-</a:t>
                      </a:r>
                      <a:endParaRPr sz="1100" dirty="0">
                        <a:latin typeface="Arial"/>
                        <a:cs typeface="Arial"/>
                      </a:endParaRPr>
                    </a:p>
                  </a:txBody>
                  <a:tcPr marL="0" marR="0" marT="3429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9060">
                        <a:lnSpc>
                          <a:spcPct val="100000"/>
                        </a:lnSpc>
                        <a:spcBef>
                          <a:spcPts val="360"/>
                        </a:spcBef>
                      </a:pPr>
                      <a:r>
                        <a:rPr sz="1100" spc="-50" dirty="0">
                          <a:latin typeface="Arial"/>
                          <a:cs typeface="Arial"/>
                        </a:rPr>
                        <a:t>-</a:t>
                      </a:r>
                      <a:endParaRPr sz="1100" dirty="0">
                        <a:latin typeface="Arial"/>
                        <a:cs typeface="Arial"/>
                      </a:endParaRPr>
                    </a:p>
                  </a:txBody>
                  <a:tcPr marL="0" marR="0" marT="3429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vMerge="1">
                  <a:txBody>
                    <a:bodyPr/>
                    <a:lstStyle/>
                    <a:p>
                      <a:endParaRPr/>
                    </a:p>
                  </a:txBody>
                  <a:tcPr marL="0" marR="0" marT="0" marB="0">
                    <a:lnL w="9525">
                      <a:solidFill>
                        <a:srgbClr val="000000"/>
                      </a:solidFill>
                      <a:prstDash val="solid"/>
                    </a:lnL>
                  </a:tcPr>
                </a:tc>
                <a:extLst>
                  <a:ext uri="{0D108BD9-81ED-4DB2-BD59-A6C34878D82A}">
                    <a16:rowId xmlns:a16="http://schemas.microsoft.com/office/drawing/2014/main" val="10004"/>
                  </a:ext>
                </a:extLst>
              </a:tr>
              <a:tr h="291941">
                <a:tc vMerge="1">
                  <a:txBody>
                    <a:bodyPr/>
                    <a:lstStyle/>
                    <a:p>
                      <a:endParaRPr/>
                    </a:p>
                  </a:txBody>
                  <a:tcPr marL="0" marR="0" marT="0" marB="0"/>
                </a:tc>
                <a:tc vMerge="1">
                  <a:txBody>
                    <a:bodyPr/>
                    <a:lstStyle/>
                    <a:p>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345"/>
                        </a:spcBef>
                      </a:pPr>
                      <a:r>
                        <a:rPr sz="1100" spc="-25" dirty="0">
                          <a:latin typeface="Arial"/>
                          <a:cs typeface="Arial"/>
                        </a:rPr>
                        <a:t>Sò</a:t>
                      </a:r>
                      <a:endParaRPr sz="1100" dirty="0">
                        <a:latin typeface="Arial"/>
                        <a:cs typeface="Arial"/>
                      </a:endParaRPr>
                    </a:p>
                  </a:txBody>
                  <a:tcPr marL="0" marR="0" marT="32861"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2710">
                        <a:lnSpc>
                          <a:spcPct val="100000"/>
                        </a:lnSpc>
                        <a:spcBef>
                          <a:spcPts val="345"/>
                        </a:spcBef>
                      </a:pPr>
                      <a:r>
                        <a:rPr sz="1100" spc="-25" dirty="0">
                          <a:latin typeface="Arial"/>
                          <a:cs typeface="Arial"/>
                        </a:rPr>
                        <a:t>8,8</a:t>
                      </a:r>
                      <a:endParaRPr sz="1100" dirty="0">
                        <a:latin typeface="Arial"/>
                        <a:cs typeface="Arial"/>
                      </a:endParaRPr>
                    </a:p>
                  </a:txBody>
                  <a:tcPr marL="0" marR="0" marT="32861"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3980">
                        <a:lnSpc>
                          <a:spcPct val="100000"/>
                        </a:lnSpc>
                        <a:spcBef>
                          <a:spcPts val="345"/>
                        </a:spcBef>
                      </a:pPr>
                      <a:r>
                        <a:rPr sz="1100" spc="-25" dirty="0">
                          <a:latin typeface="Arial"/>
                          <a:cs typeface="Arial"/>
                        </a:rPr>
                        <a:t>0,4</a:t>
                      </a:r>
                      <a:endParaRPr sz="1100" dirty="0">
                        <a:latin typeface="Arial"/>
                        <a:cs typeface="Arial"/>
                      </a:endParaRPr>
                    </a:p>
                  </a:txBody>
                  <a:tcPr marL="0" marR="0" marT="32861"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FFFF">
                        <a:alpha val="30195"/>
                      </a:srgbClr>
                    </a:solidFill>
                  </a:tcPr>
                </a:tc>
                <a:tc>
                  <a:txBody>
                    <a:bodyPr/>
                    <a:lstStyle/>
                    <a:p>
                      <a:pPr marL="95250">
                        <a:lnSpc>
                          <a:spcPct val="100000"/>
                        </a:lnSpc>
                        <a:spcBef>
                          <a:spcPts val="345"/>
                        </a:spcBef>
                      </a:pPr>
                      <a:r>
                        <a:rPr sz="1100" spc="-50" dirty="0">
                          <a:latin typeface="Arial"/>
                          <a:cs typeface="Arial"/>
                        </a:rPr>
                        <a:t>3</a:t>
                      </a:r>
                      <a:endParaRPr sz="1100" dirty="0">
                        <a:latin typeface="Arial"/>
                        <a:cs typeface="Arial"/>
                      </a:endParaRPr>
                    </a:p>
                  </a:txBody>
                  <a:tcPr marL="0" marR="0" marT="32861"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5885">
                        <a:lnSpc>
                          <a:spcPct val="100000"/>
                        </a:lnSpc>
                        <a:spcBef>
                          <a:spcPts val="345"/>
                        </a:spcBef>
                      </a:pPr>
                      <a:r>
                        <a:rPr sz="1100" spc="-50" dirty="0">
                          <a:latin typeface="Arial"/>
                          <a:cs typeface="Arial"/>
                        </a:rPr>
                        <a:t>4</a:t>
                      </a:r>
                      <a:endParaRPr sz="1100" dirty="0">
                        <a:latin typeface="Arial"/>
                        <a:cs typeface="Arial"/>
                      </a:endParaRPr>
                    </a:p>
                  </a:txBody>
                  <a:tcPr marL="0" marR="0" marT="32861"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6520">
                        <a:lnSpc>
                          <a:spcPct val="100000"/>
                        </a:lnSpc>
                        <a:spcBef>
                          <a:spcPts val="345"/>
                        </a:spcBef>
                      </a:pPr>
                      <a:r>
                        <a:rPr sz="1100" spc="-25" dirty="0">
                          <a:latin typeface="Arial"/>
                          <a:cs typeface="Arial"/>
                        </a:rPr>
                        <a:t>37</a:t>
                      </a:r>
                      <a:endParaRPr sz="1100" dirty="0">
                        <a:latin typeface="Arial"/>
                        <a:cs typeface="Arial"/>
                      </a:endParaRPr>
                    </a:p>
                  </a:txBody>
                  <a:tcPr marL="0" marR="0" marT="32861"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8425">
                        <a:lnSpc>
                          <a:spcPct val="100000"/>
                        </a:lnSpc>
                        <a:spcBef>
                          <a:spcPts val="345"/>
                        </a:spcBef>
                      </a:pPr>
                      <a:r>
                        <a:rPr sz="1100" spc="-25" dirty="0">
                          <a:latin typeface="Arial"/>
                          <a:cs typeface="Arial"/>
                        </a:rPr>
                        <a:t>82</a:t>
                      </a:r>
                      <a:endParaRPr sz="1100" dirty="0">
                        <a:latin typeface="Arial"/>
                        <a:cs typeface="Arial"/>
                      </a:endParaRPr>
                    </a:p>
                  </a:txBody>
                  <a:tcPr marL="0" marR="0" marT="32861"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9060">
                        <a:lnSpc>
                          <a:spcPct val="100000"/>
                        </a:lnSpc>
                        <a:spcBef>
                          <a:spcPts val="345"/>
                        </a:spcBef>
                      </a:pPr>
                      <a:r>
                        <a:rPr sz="1100" spc="-25" dirty="0">
                          <a:latin typeface="Arial"/>
                          <a:cs typeface="Arial"/>
                        </a:rPr>
                        <a:t>1,9</a:t>
                      </a:r>
                      <a:endParaRPr sz="1100" dirty="0">
                        <a:latin typeface="Arial"/>
                        <a:cs typeface="Arial"/>
                      </a:endParaRPr>
                    </a:p>
                  </a:txBody>
                  <a:tcPr marL="0" marR="0" marT="32861"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FFFF">
                        <a:alpha val="30195"/>
                      </a:srgbClr>
                    </a:solidFill>
                  </a:tcPr>
                </a:tc>
                <a:tc vMerge="1">
                  <a:txBody>
                    <a:bodyPr/>
                    <a:lstStyle/>
                    <a:p>
                      <a:endParaRPr/>
                    </a:p>
                  </a:txBody>
                  <a:tcPr marL="0" marR="0" marT="0" marB="0">
                    <a:lnL w="9525">
                      <a:solidFill>
                        <a:srgbClr val="000000"/>
                      </a:solidFill>
                      <a:prstDash val="solid"/>
                    </a:lnL>
                  </a:tcPr>
                </a:tc>
                <a:extLst>
                  <a:ext uri="{0D108BD9-81ED-4DB2-BD59-A6C34878D82A}">
                    <a16:rowId xmlns:a16="http://schemas.microsoft.com/office/drawing/2014/main" val="10005"/>
                  </a:ext>
                </a:extLst>
              </a:tr>
              <a:tr h="293846">
                <a:tc vMerge="1">
                  <a:txBody>
                    <a:bodyPr/>
                    <a:lstStyle/>
                    <a:p>
                      <a:endParaRPr/>
                    </a:p>
                  </a:txBody>
                  <a:tcPr marL="0" marR="0" marT="0" marB="0"/>
                </a:tc>
                <a:tc vMerge="1">
                  <a:txBody>
                    <a:bodyPr/>
                    <a:lstStyle/>
                    <a:p>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370"/>
                        </a:spcBef>
                      </a:pPr>
                      <a:r>
                        <a:rPr sz="1100" spc="-20" dirty="0">
                          <a:latin typeface="Arial"/>
                          <a:cs typeface="Arial"/>
                        </a:rPr>
                        <a:t>Trai</a:t>
                      </a:r>
                      <a:endParaRPr sz="1100" dirty="0">
                        <a:latin typeface="Arial"/>
                        <a:cs typeface="Arial"/>
                      </a:endParaRPr>
                    </a:p>
                  </a:txBody>
                  <a:tcPr marL="0" marR="0" marT="3524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2710">
                        <a:lnSpc>
                          <a:spcPct val="100000"/>
                        </a:lnSpc>
                        <a:spcBef>
                          <a:spcPts val="370"/>
                        </a:spcBef>
                      </a:pPr>
                      <a:r>
                        <a:rPr sz="1100" spc="-25" dirty="0">
                          <a:latin typeface="Arial"/>
                          <a:cs typeface="Arial"/>
                        </a:rPr>
                        <a:t>4,6</a:t>
                      </a:r>
                      <a:endParaRPr sz="1100" dirty="0">
                        <a:latin typeface="Arial"/>
                        <a:cs typeface="Arial"/>
                      </a:endParaRPr>
                    </a:p>
                  </a:txBody>
                  <a:tcPr marL="0" marR="0" marT="3524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3980">
                        <a:lnSpc>
                          <a:spcPct val="100000"/>
                        </a:lnSpc>
                        <a:spcBef>
                          <a:spcPts val="370"/>
                        </a:spcBef>
                      </a:pPr>
                      <a:r>
                        <a:rPr sz="1100" spc="-25" dirty="0">
                          <a:latin typeface="Arial"/>
                          <a:cs typeface="Arial"/>
                        </a:rPr>
                        <a:t>1,1</a:t>
                      </a:r>
                      <a:endParaRPr sz="1100" dirty="0">
                        <a:latin typeface="Arial"/>
                        <a:cs typeface="Arial"/>
                      </a:endParaRPr>
                    </a:p>
                  </a:txBody>
                  <a:tcPr marL="0" marR="0" marT="3524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FFFF">
                        <a:alpha val="30195"/>
                      </a:srgbClr>
                    </a:solidFill>
                  </a:tcPr>
                </a:tc>
                <a:tc>
                  <a:txBody>
                    <a:bodyPr/>
                    <a:lstStyle/>
                    <a:p>
                      <a:pPr marL="95250">
                        <a:lnSpc>
                          <a:spcPct val="100000"/>
                        </a:lnSpc>
                        <a:spcBef>
                          <a:spcPts val="370"/>
                        </a:spcBef>
                      </a:pPr>
                      <a:r>
                        <a:rPr sz="1100" spc="-25" dirty="0">
                          <a:latin typeface="Arial"/>
                          <a:cs typeface="Arial"/>
                        </a:rPr>
                        <a:t>2,5</a:t>
                      </a:r>
                      <a:endParaRPr sz="1100" dirty="0">
                        <a:latin typeface="Arial"/>
                        <a:cs typeface="Arial"/>
                      </a:endParaRPr>
                    </a:p>
                  </a:txBody>
                  <a:tcPr marL="0" marR="0" marT="3524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5885">
                        <a:lnSpc>
                          <a:spcPct val="100000"/>
                        </a:lnSpc>
                        <a:spcBef>
                          <a:spcPts val="370"/>
                        </a:spcBef>
                      </a:pPr>
                      <a:r>
                        <a:rPr sz="1100" spc="-25" dirty="0">
                          <a:latin typeface="Arial"/>
                          <a:cs typeface="Arial"/>
                        </a:rPr>
                        <a:t>1,9</a:t>
                      </a:r>
                      <a:endParaRPr sz="1100" dirty="0">
                        <a:latin typeface="Arial"/>
                        <a:cs typeface="Arial"/>
                      </a:endParaRPr>
                    </a:p>
                  </a:txBody>
                  <a:tcPr marL="0" marR="0" marT="3524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6520">
                        <a:lnSpc>
                          <a:spcPct val="100000"/>
                        </a:lnSpc>
                        <a:spcBef>
                          <a:spcPts val="370"/>
                        </a:spcBef>
                      </a:pPr>
                      <a:r>
                        <a:rPr sz="1100" spc="-25" dirty="0">
                          <a:latin typeface="Arial"/>
                          <a:cs typeface="Arial"/>
                        </a:rPr>
                        <a:t>668</a:t>
                      </a:r>
                      <a:endParaRPr sz="1100" dirty="0">
                        <a:latin typeface="Arial"/>
                        <a:cs typeface="Arial"/>
                      </a:endParaRPr>
                    </a:p>
                  </a:txBody>
                  <a:tcPr marL="0" marR="0" marT="3524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8425">
                        <a:lnSpc>
                          <a:spcPct val="100000"/>
                        </a:lnSpc>
                        <a:spcBef>
                          <a:spcPts val="370"/>
                        </a:spcBef>
                      </a:pPr>
                      <a:r>
                        <a:rPr sz="1100" spc="-25" dirty="0">
                          <a:latin typeface="Arial"/>
                          <a:cs typeface="Arial"/>
                        </a:rPr>
                        <a:t>107</a:t>
                      </a:r>
                      <a:endParaRPr sz="1100" dirty="0">
                        <a:latin typeface="Arial"/>
                        <a:cs typeface="Arial"/>
                      </a:endParaRPr>
                    </a:p>
                  </a:txBody>
                  <a:tcPr marL="0" marR="0" marT="3524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9060">
                        <a:lnSpc>
                          <a:spcPct val="100000"/>
                        </a:lnSpc>
                        <a:spcBef>
                          <a:spcPts val="370"/>
                        </a:spcBef>
                      </a:pPr>
                      <a:r>
                        <a:rPr sz="1100" spc="-25" dirty="0">
                          <a:latin typeface="Arial"/>
                          <a:cs typeface="Arial"/>
                        </a:rPr>
                        <a:t>1,5</a:t>
                      </a:r>
                      <a:endParaRPr sz="1100" dirty="0">
                        <a:latin typeface="Arial"/>
                        <a:cs typeface="Arial"/>
                      </a:endParaRPr>
                    </a:p>
                  </a:txBody>
                  <a:tcPr marL="0" marR="0" marT="3524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FFFF">
                        <a:alpha val="30195"/>
                      </a:srgbClr>
                    </a:solidFill>
                  </a:tcPr>
                </a:tc>
                <a:tc vMerge="1">
                  <a:txBody>
                    <a:bodyPr/>
                    <a:lstStyle/>
                    <a:p>
                      <a:endParaRPr/>
                    </a:p>
                  </a:txBody>
                  <a:tcPr marL="0" marR="0" marT="0" marB="0">
                    <a:lnL w="9525">
                      <a:solidFill>
                        <a:srgbClr val="000000"/>
                      </a:solidFill>
                      <a:prstDash val="solid"/>
                    </a:lnL>
                  </a:tcPr>
                </a:tc>
                <a:extLst>
                  <a:ext uri="{0D108BD9-81ED-4DB2-BD59-A6C34878D82A}">
                    <a16:rowId xmlns:a16="http://schemas.microsoft.com/office/drawing/2014/main" val="10006"/>
                  </a:ext>
                </a:extLst>
              </a:tr>
              <a:tr h="276701">
                <a:tc vMerge="1">
                  <a:txBody>
                    <a:bodyPr/>
                    <a:lstStyle/>
                    <a:p>
                      <a:endParaRPr/>
                    </a:p>
                  </a:txBody>
                  <a:tcPr marL="0" marR="0" marT="0" marB="0"/>
                </a:tc>
                <a:tc vMerge="1">
                  <a:txBody>
                    <a:bodyPr/>
                    <a:lstStyle/>
                    <a:p>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375"/>
                        </a:spcBef>
                      </a:pPr>
                      <a:r>
                        <a:rPr sz="1100" spc="-25" dirty="0">
                          <a:latin typeface="Arial"/>
                          <a:cs typeface="Arial"/>
                        </a:rPr>
                        <a:t>Cua</a:t>
                      </a:r>
                      <a:endParaRPr sz="1100" dirty="0">
                        <a:latin typeface="Arial"/>
                        <a:cs typeface="Arial"/>
                      </a:endParaRPr>
                    </a:p>
                  </a:txBody>
                  <a:tcPr marL="0" marR="0" marT="3571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2710">
                        <a:lnSpc>
                          <a:spcPct val="100000"/>
                        </a:lnSpc>
                        <a:spcBef>
                          <a:spcPts val="375"/>
                        </a:spcBef>
                      </a:pPr>
                      <a:r>
                        <a:rPr sz="1100" spc="-25" dirty="0">
                          <a:latin typeface="Arial"/>
                          <a:cs typeface="Arial"/>
                        </a:rPr>
                        <a:t>16</a:t>
                      </a:r>
                      <a:endParaRPr sz="1100" dirty="0">
                        <a:latin typeface="Arial"/>
                        <a:cs typeface="Arial"/>
                      </a:endParaRPr>
                    </a:p>
                  </a:txBody>
                  <a:tcPr marL="0" marR="0" marT="3571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3980">
                        <a:lnSpc>
                          <a:spcPct val="100000"/>
                        </a:lnSpc>
                        <a:spcBef>
                          <a:spcPts val="375"/>
                        </a:spcBef>
                      </a:pPr>
                      <a:r>
                        <a:rPr sz="1100" spc="-25" dirty="0">
                          <a:latin typeface="Arial"/>
                          <a:cs typeface="Arial"/>
                        </a:rPr>
                        <a:t>1,5</a:t>
                      </a:r>
                      <a:endParaRPr sz="1100" dirty="0">
                        <a:latin typeface="Arial"/>
                        <a:cs typeface="Arial"/>
                      </a:endParaRPr>
                    </a:p>
                  </a:txBody>
                  <a:tcPr marL="0" marR="0" marT="3571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FFFF">
                        <a:alpha val="30195"/>
                      </a:srgbClr>
                    </a:solidFill>
                  </a:tcPr>
                </a:tc>
                <a:tc>
                  <a:txBody>
                    <a:bodyPr/>
                    <a:lstStyle/>
                    <a:p>
                      <a:pPr marL="95250">
                        <a:lnSpc>
                          <a:spcPct val="100000"/>
                        </a:lnSpc>
                        <a:spcBef>
                          <a:spcPts val="375"/>
                        </a:spcBef>
                      </a:pPr>
                      <a:r>
                        <a:rPr sz="1100" spc="-25" dirty="0">
                          <a:latin typeface="Arial"/>
                          <a:cs typeface="Arial"/>
                        </a:rPr>
                        <a:t>1,5</a:t>
                      </a:r>
                      <a:endParaRPr sz="1100" dirty="0">
                        <a:latin typeface="Arial"/>
                        <a:cs typeface="Arial"/>
                      </a:endParaRPr>
                    </a:p>
                  </a:txBody>
                  <a:tcPr marL="0" marR="0" marT="3571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5885">
                        <a:lnSpc>
                          <a:spcPct val="100000"/>
                        </a:lnSpc>
                        <a:spcBef>
                          <a:spcPts val="375"/>
                        </a:spcBef>
                      </a:pPr>
                      <a:r>
                        <a:rPr sz="1100" spc="-50" dirty="0">
                          <a:latin typeface="Arial"/>
                          <a:cs typeface="Arial"/>
                        </a:rPr>
                        <a:t>-</a:t>
                      </a:r>
                      <a:endParaRPr sz="1100" dirty="0">
                        <a:latin typeface="Arial"/>
                        <a:cs typeface="Arial"/>
                      </a:endParaRPr>
                    </a:p>
                  </a:txBody>
                  <a:tcPr marL="0" marR="0" marT="3571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6520">
                        <a:lnSpc>
                          <a:spcPct val="100000"/>
                        </a:lnSpc>
                        <a:spcBef>
                          <a:spcPts val="375"/>
                        </a:spcBef>
                      </a:pPr>
                      <a:r>
                        <a:rPr sz="1100" spc="-25" dirty="0">
                          <a:latin typeface="Arial"/>
                          <a:cs typeface="Arial"/>
                        </a:rPr>
                        <a:t>40</a:t>
                      </a:r>
                      <a:endParaRPr sz="1100" dirty="0">
                        <a:latin typeface="Arial"/>
                        <a:cs typeface="Arial"/>
                      </a:endParaRPr>
                    </a:p>
                  </a:txBody>
                  <a:tcPr marL="0" marR="0" marT="3571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8425">
                        <a:lnSpc>
                          <a:spcPct val="100000"/>
                        </a:lnSpc>
                        <a:spcBef>
                          <a:spcPts val="375"/>
                        </a:spcBef>
                      </a:pPr>
                      <a:r>
                        <a:rPr sz="1100" spc="-50" dirty="0">
                          <a:latin typeface="Arial"/>
                          <a:cs typeface="Arial"/>
                        </a:rPr>
                        <a:t>-</a:t>
                      </a:r>
                      <a:endParaRPr sz="1100" dirty="0">
                        <a:latin typeface="Arial"/>
                        <a:cs typeface="Arial"/>
                      </a:endParaRPr>
                    </a:p>
                  </a:txBody>
                  <a:tcPr marL="0" marR="0" marT="3571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9060">
                        <a:lnSpc>
                          <a:spcPct val="100000"/>
                        </a:lnSpc>
                        <a:spcBef>
                          <a:spcPts val="375"/>
                        </a:spcBef>
                      </a:pPr>
                      <a:r>
                        <a:rPr sz="1100" spc="-50" dirty="0">
                          <a:latin typeface="Arial"/>
                          <a:cs typeface="Arial"/>
                        </a:rPr>
                        <a:t>1</a:t>
                      </a:r>
                      <a:endParaRPr sz="1100" dirty="0">
                        <a:latin typeface="Arial"/>
                        <a:cs typeface="Arial"/>
                      </a:endParaRPr>
                    </a:p>
                  </a:txBody>
                  <a:tcPr marL="0" marR="0" marT="3571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FFFF">
                        <a:alpha val="30195"/>
                      </a:srgbClr>
                    </a:solidFill>
                  </a:tcPr>
                </a:tc>
                <a:tc vMerge="1">
                  <a:txBody>
                    <a:bodyPr/>
                    <a:lstStyle/>
                    <a:p>
                      <a:endParaRPr/>
                    </a:p>
                  </a:txBody>
                  <a:tcPr marL="0" marR="0" marT="0" marB="0">
                    <a:lnL w="9525">
                      <a:solidFill>
                        <a:srgbClr val="000000"/>
                      </a:solidFill>
                      <a:prstDash val="solid"/>
                    </a:lnL>
                  </a:tcPr>
                </a:tc>
                <a:extLst>
                  <a:ext uri="{0D108BD9-81ED-4DB2-BD59-A6C34878D82A}">
                    <a16:rowId xmlns:a16="http://schemas.microsoft.com/office/drawing/2014/main" val="10007"/>
                  </a:ext>
                </a:extLst>
              </a:tr>
              <a:tr h="312419">
                <a:tc vMerge="1">
                  <a:txBody>
                    <a:bodyPr/>
                    <a:lstStyle/>
                    <a:p>
                      <a:endParaRPr/>
                    </a:p>
                  </a:txBody>
                  <a:tcPr marL="0" marR="0" marT="0" marB="0"/>
                </a:tc>
                <a:tc vMerge="1">
                  <a:txBody>
                    <a:bodyPr/>
                    <a:lstStyle/>
                    <a:p>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570"/>
                        </a:spcBef>
                      </a:pPr>
                      <a:r>
                        <a:rPr sz="1100" spc="-25" dirty="0">
                          <a:latin typeface="Arial"/>
                          <a:cs typeface="Arial"/>
                        </a:rPr>
                        <a:t>Ốc</a:t>
                      </a:r>
                      <a:endParaRPr sz="1100" dirty="0">
                        <a:latin typeface="Arial"/>
                        <a:cs typeface="Arial"/>
                      </a:endParaRPr>
                    </a:p>
                  </a:txBody>
                  <a:tcPr marL="0" marR="0" marT="54293" marB="0">
                    <a:lnL w="9525">
                      <a:solidFill>
                        <a:srgbClr val="000000"/>
                      </a:solidFill>
                      <a:prstDash val="solid"/>
                    </a:lnL>
                    <a:lnR w="9525">
                      <a:solidFill>
                        <a:srgbClr val="000000"/>
                      </a:solidFill>
                      <a:prstDash val="solid"/>
                    </a:lnR>
                    <a:lnT w="9525">
                      <a:solidFill>
                        <a:srgbClr val="000000"/>
                      </a:solidFill>
                      <a:prstDash val="solid"/>
                    </a:lnT>
                    <a:lnB w="28575">
                      <a:solidFill>
                        <a:srgbClr val="000000"/>
                      </a:solidFill>
                      <a:prstDash val="solid"/>
                    </a:lnB>
                  </a:tcPr>
                </a:tc>
                <a:tc>
                  <a:txBody>
                    <a:bodyPr/>
                    <a:lstStyle/>
                    <a:p>
                      <a:pPr marL="92710">
                        <a:lnSpc>
                          <a:spcPct val="100000"/>
                        </a:lnSpc>
                        <a:spcBef>
                          <a:spcPts val="570"/>
                        </a:spcBef>
                      </a:pPr>
                      <a:r>
                        <a:rPr sz="1100" spc="-10" dirty="0">
                          <a:latin typeface="Arial"/>
                          <a:cs typeface="Arial"/>
                        </a:rPr>
                        <a:t>11</a:t>
                      </a:r>
                      <a:r>
                        <a:rPr sz="1100" spc="-125" dirty="0">
                          <a:latin typeface="Arial"/>
                          <a:cs typeface="Arial"/>
                        </a:rPr>
                        <a:t> </a:t>
                      </a:r>
                      <a:r>
                        <a:rPr sz="1100" dirty="0">
                          <a:latin typeface="Arial"/>
                          <a:cs typeface="Arial"/>
                        </a:rPr>
                        <a:t>–</a:t>
                      </a:r>
                      <a:r>
                        <a:rPr sz="1100" spc="35" dirty="0">
                          <a:latin typeface="Arial"/>
                          <a:cs typeface="Arial"/>
                        </a:rPr>
                        <a:t> </a:t>
                      </a:r>
                      <a:r>
                        <a:rPr sz="1100" spc="15" dirty="0">
                          <a:latin typeface="Arial"/>
                          <a:cs typeface="Arial"/>
                        </a:rPr>
                        <a:t>12</a:t>
                      </a:r>
                      <a:endParaRPr sz="1100" dirty="0">
                        <a:latin typeface="Arial"/>
                        <a:cs typeface="Arial"/>
                      </a:endParaRPr>
                    </a:p>
                  </a:txBody>
                  <a:tcPr marL="0" marR="0" marT="54293" marB="0">
                    <a:lnL w="9525">
                      <a:solidFill>
                        <a:srgbClr val="000000"/>
                      </a:solidFill>
                      <a:prstDash val="solid"/>
                    </a:lnL>
                    <a:lnR w="9525">
                      <a:solidFill>
                        <a:srgbClr val="000000"/>
                      </a:solidFill>
                      <a:prstDash val="solid"/>
                    </a:lnR>
                    <a:lnT w="9525">
                      <a:solidFill>
                        <a:srgbClr val="000000"/>
                      </a:solidFill>
                      <a:prstDash val="solid"/>
                    </a:lnT>
                    <a:lnB w="28575">
                      <a:solidFill>
                        <a:srgbClr val="000000"/>
                      </a:solidFill>
                      <a:prstDash val="solid"/>
                    </a:lnB>
                  </a:tcPr>
                </a:tc>
                <a:tc>
                  <a:txBody>
                    <a:bodyPr/>
                    <a:lstStyle/>
                    <a:p>
                      <a:pPr marL="93980">
                        <a:lnSpc>
                          <a:spcPct val="100000"/>
                        </a:lnSpc>
                        <a:spcBef>
                          <a:spcPts val="570"/>
                        </a:spcBef>
                      </a:pPr>
                      <a:r>
                        <a:rPr sz="1100" dirty="0">
                          <a:latin typeface="Arial"/>
                          <a:cs typeface="Arial"/>
                        </a:rPr>
                        <a:t>0,3</a:t>
                      </a:r>
                      <a:r>
                        <a:rPr sz="1100" spc="-35" dirty="0">
                          <a:latin typeface="Arial"/>
                          <a:cs typeface="Arial"/>
                        </a:rPr>
                        <a:t> </a:t>
                      </a:r>
                      <a:r>
                        <a:rPr sz="1100" dirty="0">
                          <a:latin typeface="Arial"/>
                          <a:cs typeface="Arial"/>
                        </a:rPr>
                        <a:t>-</a:t>
                      </a:r>
                      <a:r>
                        <a:rPr sz="1100" spc="-15" dirty="0">
                          <a:latin typeface="Arial"/>
                          <a:cs typeface="Arial"/>
                        </a:rPr>
                        <a:t> </a:t>
                      </a:r>
                      <a:r>
                        <a:rPr sz="1100" spc="-25" dirty="0">
                          <a:latin typeface="Arial"/>
                          <a:cs typeface="Arial"/>
                        </a:rPr>
                        <a:t>0,7</a:t>
                      </a:r>
                      <a:endParaRPr sz="1100" dirty="0">
                        <a:latin typeface="Arial"/>
                        <a:cs typeface="Arial"/>
                      </a:endParaRPr>
                    </a:p>
                  </a:txBody>
                  <a:tcPr marL="0" marR="0" marT="54293" marB="0">
                    <a:lnL w="9525">
                      <a:solidFill>
                        <a:srgbClr val="000000"/>
                      </a:solidFill>
                      <a:prstDash val="solid"/>
                    </a:lnL>
                    <a:lnR w="9525">
                      <a:solidFill>
                        <a:srgbClr val="000000"/>
                      </a:solidFill>
                      <a:prstDash val="solid"/>
                    </a:lnR>
                    <a:lnT w="9525">
                      <a:solidFill>
                        <a:srgbClr val="000000"/>
                      </a:solidFill>
                      <a:prstDash val="solid"/>
                    </a:lnT>
                    <a:lnB w="28575">
                      <a:solidFill>
                        <a:srgbClr val="000000"/>
                      </a:solidFill>
                      <a:prstDash val="solid"/>
                    </a:lnB>
                  </a:tcPr>
                </a:tc>
                <a:tc>
                  <a:txBody>
                    <a:bodyPr/>
                    <a:lstStyle/>
                    <a:p>
                      <a:pPr marL="95250">
                        <a:lnSpc>
                          <a:spcPct val="100000"/>
                        </a:lnSpc>
                        <a:spcBef>
                          <a:spcPts val="570"/>
                        </a:spcBef>
                      </a:pPr>
                      <a:r>
                        <a:rPr sz="1100" dirty="0">
                          <a:latin typeface="Arial"/>
                          <a:cs typeface="Arial"/>
                        </a:rPr>
                        <a:t>3,9</a:t>
                      </a:r>
                      <a:r>
                        <a:rPr sz="1100" spc="-35" dirty="0">
                          <a:latin typeface="Arial"/>
                          <a:cs typeface="Arial"/>
                        </a:rPr>
                        <a:t> </a:t>
                      </a:r>
                      <a:r>
                        <a:rPr sz="1100" dirty="0">
                          <a:latin typeface="Arial"/>
                          <a:cs typeface="Arial"/>
                        </a:rPr>
                        <a:t>-</a:t>
                      </a:r>
                      <a:r>
                        <a:rPr sz="1100" spc="-15" dirty="0">
                          <a:latin typeface="Arial"/>
                          <a:cs typeface="Arial"/>
                        </a:rPr>
                        <a:t> </a:t>
                      </a:r>
                      <a:r>
                        <a:rPr sz="1100" spc="-25" dirty="0">
                          <a:latin typeface="Arial"/>
                          <a:cs typeface="Arial"/>
                        </a:rPr>
                        <a:t>8,3</a:t>
                      </a:r>
                      <a:endParaRPr sz="1100" dirty="0">
                        <a:latin typeface="Arial"/>
                        <a:cs typeface="Arial"/>
                      </a:endParaRPr>
                    </a:p>
                  </a:txBody>
                  <a:tcPr marL="0" marR="0" marT="54293" marB="0">
                    <a:lnL w="9525">
                      <a:solidFill>
                        <a:srgbClr val="000000"/>
                      </a:solidFill>
                      <a:prstDash val="solid"/>
                    </a:lnL>
                    <a:lnR w="9525">
                      <a:solidFill>
                        <a:srgbClr val="000000"/>
                      </a:solidFill>
                      <a:prstDash val="solid"/>
                    </a:lnR>
                    <a:lnT w="9525">
                      <a:solidFill>
                        <a:srgbClr val="000000"/>
                      </a:solidFill>
                      <a:prstDash val="solid"/>
                    </a:lnT>
                    <a:lnB w="28575">
                      <a:solidFill>
                        <a:srgbClr val="000000"/>
                      </a:solidFill>
                      <a:prstDash val="solid"/>
                    </a:lnB>
                  </a:tcPr>
                </a:tc>
                <a:tc>
                  <a:txBody>
                    <a:bodyPr/>
                    <a:lstStyle/>
                    <a:p>
                      <a:pPr marL="95885">
                        <a:lnSpc>
                          <a:spcPct val="100000"/>
                        </a:lnSpc>
                        <a:spcBef>
                          <a:spcPts val="570"/>
                        </a:spcBef>
                      </a:pPr>
                      <a:r>
                        <a:rPr sz="1100" dirty="0">
                          <a:latin typeface="Arial"/>
                          <a:cs typeface="Arial"/>
                        </a:rPr>
                        <a:t>1</a:t>
                      </a:r>
                      <a:r>
                        <a:rPr sz="1100" spc="-50" dirty="0">
                          <a:latin typeface="Arial"/>
                          <a:cs typeface="Arial"/>
                        </a:rPr>
                        <a:t> </a:t>
                      </a:r>
                      <a:r>
                        <a:rPr sz="1100" dirty="0">
                          <a:latin typeface="Arial"/>
                          <a:cs typeface="Arial"/>
                        </a:rPr>
                        <a:t>-</a:t>
                      </a:r>
                      <a:r>
                        <a:rPr sz="1100" spc="45" dirty="0">
                          <a:latin typeface="Arial"/>
                          <a:cs typeface="Arial"/>
                        </a:rPr>
                        <a:t> </a:t>
                      </a:r>
                      <a:r>
                        <a:rPr sz="1100" spc="-25" dirty="0">
                          <a:latin typeface="Arial"/>
                          <a:cs typeface="Arial"/>
                        </a:rPr>
                        <a:t>4,3</a:t>
                      </a:r>
                      <a:endParaRPr sz="1100" dirty="0">
                        <a:latin typeface="Arial"/>
                        <a:cs typeface="Arial"/>
                      </a:endParaRPr>
                    </a:p>
                  </a:txBody>
                  <a:tcPr marL="0" marR="0" marT="54293" marB="0">
                    <a:lnL w="9525">
                      <a:solidFill>
                        <a:srgbClr val="000000"/>
                      </a:solidFill>
                      <a:prstDash val="solid"/>
                    </a:lnL>
                    <a:lnR w="9525">
                      <a:solidFill>
                        <a:srgbClr val="000000"/>
                      </a:solidFill>
                      <a:prstDash val="solid"/>
                    </a:lnR>
                    <a:lnT w="9525">
                      <a:solidFill>
                        <a:srgbClr val="000000"/>
                      </a:solidFill>
                      <a:prstDash val="solid"/>
                    </a:lnT>
                    <a:lnB w="28575">
                      <a:solidFill>
                        <a:srgbClr val="000000"/>
                      </a:solidFill>
                      <a:prstDash val="solid"/>
                    </a:lnB>
                  </a:tcPr>
                </a:tc>
                <a:tc>
                  <a:txBody>
                    <a:bodyPr/>
                    <a:lstStyle/>
                    <a:p>
                      <a:pPr marL="96520">
                        <a:lnSpc>
                          <a:spcPct val="100000"/>
                        </a:lnSpc>
                        <a:spcBef>
                          <a:spcPts val="570"/>
                        </a:spcBef>
                      </a:pPr>
                      <a:r>
                        <a:rPr sz="1100" dirty="0">
                          <a:latin typeface="Arial"/>
                          <a:cs typeface="Arial"/>
                        </a:rPr>
                        <a:t>1310</a:t>
                      </a:r>
                      <a:r>
                        <a:rPr sz="1100" spc="-65" dirty="0">
                          <a:latin typeface="Arial"/>
                          <a:cs typeface="Arial"/>
                        </a:rPr>
                        <a:t> </a:t>
                      </a:r>
                      <a:r>
                        <a:rPr sz="1100" dirty="0">
                          <a:latin typeface="Arial"/>
                          <a:cs typeface="Arial"/>
                        </a:rPr>
                        <a:t>-</a:t>
                      </a:r>
                      <a:r>
                        <a:rPr sz="1100" spc="55" dirty="0">
                          <a:latin typeface="Arial"/>
                          <a:cs typeface="Arial"/>
                        </a:rPr>
                        <a:t> </a:t>
                      </a:r>
                      <a:r>
                        <a:rPr sz="1100" spc="-20" dirty="0">
                          <a:latin typeface="Arial"/>
                          <a:cs typeface="Arial"/>
                        </a:rPr>
                        <a:t>1660</a:t>
                      </a:r>
                      <a:endParaRPr sz="1100" dirty="0">
                        <a:latin typeface="Arial"/>
                        <a:cs typeface="Arial"/>
                      </a:endParaRPr>
                    </a:p>
                  </a:txBody>
                  <a:tcPr marL="0" marR="0" marT="54293" marB="0">
                    <a:lnL w="9525">
                      <a:solidFill>
                        <a:srgbClr val="000000"/>
                      </a:solidFill>
                      <a:prstDash val="solid"/>
                    </a:lnL>
                    <a:lnR w="9525">
                      <a:solidFill>
                        <a:srgbClr val="000000"/>
                      </a:solidFill>
                      <a:prstDash val="solid"/>
                    </a:lnR>
                    <a:lnT w="9525">
                      <a:solidFill>
                        <a:srgbClr val="000000"/>
                      </a:solidFill>
                      <a:prstDash val="solid"/>
                    </a:lnT>
                    <a:lnB w="28575">
                      <a:solidFill>
                        <a:srgbClr val="000000"/>
                      </a:solidFill>
                      <a:prstDash val="solid"/>
                    </a:lnB>
                  </a:tcPr>
                </a:tc>
                <a:tc>
                  <a:txBody>
                    <a:bodyPr/>
                    <a:lstStyle/>
                    <a:p>
                      <a:pPr marL="98425">
                        <a:lnSpc>
                          <a:spcPct val="100000"/>
                        </a:lnSpc>
                        <a:spcBef>
                          <a:spcPts val="570"/>
                        </a:spcBef>
                      </a:pPr>
                      <a:r>
                        <a:rPr sz="1100" dirty="0">
                          <a:latin typeface="Arial"/>
                          <a:cs typeface="Arial"/>
                        </a:rPr>
                        <a:t>51</a:t>
                      </a:r>
                      <a:r>
                        <a:rPr sz="1100" spc="-30" dirty="0">
                          <a:latin typeface="Arial"/>
                          <a:cs typeface="Arial"/>
                        </a:rPr>
                        <a:t> </a:t>
                      </a:r>
                      <a:r>
                        <a:rPr sz="1100" dirty="0">
                          <a:latin typeface="Arial"/>
                          <a:cs typeface="Arial"/>
                        </a:rPr>
                        <a:t>- </a:t>
                      </a:r>
                      <a:r>
                        <a:rPr sz="1100" spc="-20" dirty="0">
                          <a:latin typeface="Arial"/>
                          <a:cs typeface="Arial"/>
                        </a:rPr>
                        <a:t>1210</a:t>
                      </a:r>
                      <a:endParaRPr sz="1100" dirty="0">
                        <a:latin typeface="Arial"/>
                        <a:cs typeface="Arial"/>
                      </a:endParaRPr>
                    </a:p>
                  </a:txBody>
                  <a:tcPr marL="0" marR="0" marT="54293" marB="0">
                    <a:lnL w="9525">
                      <a:solidFill>
                        <a:srgbClr val="000000"/>
                      </a:solidFill>
                      <a:prstDash val="solid"/>
                    </a:lnL>
                    <a:lnR w="9525">
                      <a:solidFill>
                        <a:srgbClr val="000000"/>
                      </a:solidFill>
                      <a:prstDash val="solid"/>
                    </a:lnR>
                    <a:lnT w="9525">
                      <a:solidFill>
                        <a:srgbClr val="000000"/>
                      </a:solidFill>
                      <a:prstDash val="solid"/>
                    </a:lnT>
                    <a:lnB w="28575">
                      <a:solidFill>
                        <a:srgbClr val="000000"/>
                      </a:solidFill>
                      <a:prstDash val="solid"/>
                    </a:lnB>
                    <a:solidFill>
                      <a:srgbClr val="FFFFFF">
                        <a:alpha val="19999"/>
                      </a:srgbClr>
                    </a:solidFill>
                  </a:tcPr>
                </a:tc>
                <a:tc>
                  <a:txBody>
                    <a:bodyPr/>
                    <a:lstStyle/>
                    <a:p>
                      <a:pPr marL="99060">
                        <a:lnSpc>
                          <a:spcPct val="100000"/>
                        </a:lnSpc>
                        <a:spcBef>
                          <a:spcPts val="570"/>
                        </a:spcBef>
                      </a:pPr>
                      <a:r>
                        <a:rPr sz="1100" spc="-50" dirty="0">
                          <a:latin typeface="Arial"/>
                          <a:cs typeface="Arial"/>
                        </a:rPr>
                        <a:t>-</a:t>
                      </a:r>
                      <a:endParaRPr sz="1100" dirty="0">
                        <a:latin typeface="Arial"/>
                        <a:cs typeface="Arial"/>
                      </a:endParaRPr>
                    </a:p>
                  </a:txBody>
                  <a:tcPr marL="0" marR="0" marT="54293" marB="0">
                    <a:lnL w="9525">
                      <a:solidFill>
                        <a:srgbClr val="000000"/>
                      </a:solidFill>
                      <a:prstDash val="solid"/>
                    </a:lnL>
                    <a:lnR w="9525">
                      <a:solidFill>
                        <a:srgbClr val="000000"/>
                      </a:solidFill>
                      <a:prstDash val="solid"/>
                    </a:lnR>
                    <a:lnT w="9525">
                      <a:solidFill>
                        <a:srgbClr val="000000"/>
                      </a:solidFill>
                      <a:prstDash val="solid"/>
                    </a:lnT>
                    <a:lnB w="28575">
                      <a:solidFill>
                        <a:srgbClr val="000000"/>
                      </a:solidFill>
                      <a:prstDash val="solid"/>
                    </a:lnB>
                  </a:tcPr>
                </a:tc>
                <a:tc vMerge="1">
                  <a:txBody>
                    <a:bodyPr/>
                    <a:lstStyle/>
                    <a:p>
                      <a:endParaRPr/>
                    </a:p>
                  </a:txBody>
                  <a:tcPr marL="0" marR="0" marT="0" marB="0">
                    <a:lnL w="9525">
                      <a:solidFill>
                        <a:srgbClr val="000000"/>
                      </a:solidFill>
                      <a:prstDash val="solid"/>
                    </a:lnL>
                  </a:tcPr>
                </a:tc>
                <a:extLst>
                  <a:ext uri="{0D108BD9-81ED-4DB2-BD59-A6C34878D82A}">
                    <a16:rowId xmlns:a16="http://schemas.microsoft.com/office/drawing/2014/main" val="10008"/>
                  </a:ext>
                </a:extLst>
              </a:tr>
            </a:tbl>
          </a:graphicData>
        </a:graphic>
      </p:graphicFrame>
      <p:sp>
        <p:nvSpPr>
          <p:cNvPr id="4" name="object 4"/>
          <p:cNvSpPr txBox="1"/>
          <p:nvPr/>
        </p:nvSpPr>
        <p:spPr>
          <a:xfrm>
            <a:off x="1241252" y="1158938"/>
            <a:ext cx="6090285" cy="761202"/>
          </a:xfrm>
          <a:prstGeom prst="rect">
            <a:avLst/>
          </a:prstGeom>
        </p:spPr>
        <p:txBody>
          <a:bodyPr vert="horz" wrap="square" lIns="0" tIns="11906" rIns="0" bIns="0" rtlCol="0">
            <a:spAutoFit/>
          </a:bodyPr>
          <a:lstStyle/>
          <a:p>
            <a:pPr marL="123825" marR="3810" indent="-114300">
              <a:lnSpc>
                <a:spcPct val="166900"/>
              </a:lnSpc>
              <a:spcBef>
                <a:spcPts val="799"/>
              </a:spcBef>
            </a:pPr>
            <a:r>
              <a:rPr sz="1350" b="1" dirty="0">
                <a:solidFill>
                  <a:srgbClr val="0070C0"/>
                </a:solidFill>
              </a:rPr>
              <a:t>Thành</a:t>
            </a:r>
            <a:r>
              <a:rPr sz="1350" b="1" spc="-8" dirty="0">
                <a:solidFill>
                  <a:srgbClr val="0070C0"/>
                </a:solidFill>
              </a:rPr>
              <a:t> </a:t>
            </a:r>
            <a:r>
              <a:rPr sz="1350" b="1" dirty="0">
                <a:solidFill>
                  <a:srgbClr val="0070C0"/>
                </a:solidFill>
              </a:rPr>
              <a:t>phần</a:t>
            </a:r>
            <a:r>
              <a:rPr sz="1350" b="1" spc="-4" dirty="0">
                <a:solidFill>
                  <a:srgbClr val="0070C0"/>
                </a:solidFill>
              </a:rPr>
              <a:t> </a:t>
            </a:r>
            <a:r>
              <a:rPr sz="1350" b="1" dirty="0">
                <a:solidFill>
                  <a:srgbClr val="0070C0"/>
                </a:solidFill>
              </a:rPr>
              <a:t>hóa</a:t>
            </a:r>
            <a:r>
              <a:rPr sz="1350" b="1" spc="-45" dirty="0">
                <a:solidFill>
                  <a:srgbClr val="0070C0"/>
                </a:solidFill>
              </a:rPr>
              <a:t> </a:t>
            </a:r>
            <a:r>
              <a:rPr sz="1350" b="1" dirty="0">
                <a:solidFill>
                  <a:srgbClr val="0070C0"/>
                </a:solidFill>
              </a:rPr>
              <a:t>học</a:t>
            </a:r>
            <a:r>
              <a:rPr sz="1350" b="1" spc="-41" dirty="0">
                <a:solidFill>
                  <a:srgbClr val="0070C0"/>
                </a:solidFill>
              </a:rPr>
              <a:t> </a:t>
            </a:r>
            <a:r>
              <a:rPr sz="1350" b="1" dirty="0">
                <a:solidFill>
                  <a:srgbClr val="0070C0"/>
                </a:solidFill>
              </a:rPr>
              <a:t>chính:</a:t>
            </a:r>
            <a:r>
              <a:rPr sz="1350" b="1" spc="-23" dirty="0">
                <a:solidFill>
                  <a:srgbClr val="0070C0"/>
                </a:solidFill>
              </a:rPr>
              <a:t> </a:t>
            </a:r>
            <a:r>
              <a:rPr sz="1350" b="1" dirty="0">
                <a:solidFill>
                  <a:srgbClr val="0070C0"/>
                </a:solidFill>
              </a:rPr>
              <a:t>n</a:t>
            </a:r>
            <a:r>
              <a:rPr lang="vi-VN" sz="1350" b="1" dirty="0">
                <a:solidFill>
                  <a:srgbClr val="0070C0"/>
                </a:solidFill>
              </a:rPr>
              <a:t>ư</a:t>
            </a:r>
            <a:r>
              <a:rPr sz="1350" b="1" dirty="0" err="1">
                <a:solidFill>
                  <a:srgbClr val="0070C0"/>
                </a:solidFill>
              </a:rPr>
              <a:t>ớc</a:t>
            </a:r>
            <a:r>
              <a:rPr sz="1350" b="1" dirty="0">
                <a:solidFill>
                  <a:srgbClr val="0070C0"/>
                </a:solidFill>
              </a:rPr>
              <a:t>,</a:t>
            </a:r>
            <a:r>
              <a:rPr sz="1350" b="1" spc="53" dirty="0">
                <a:solidFill>
                  <a:srgbClr val="0070C0"/>
                </a:solidFill>
              </a:rPr>
              <a:t> </a:t>
            </a:r>
            <a:r>
              <a:rPr sz="1350" b="1" dirty="0">
                <a:solidFill>
                  <a:srgbClr val="0070C0"/>
                </a:solidFill>
              </a:rPr>
              <a:t>protein,</a:t>
            </a:r>
            <a:r>
              <a:rPr sz="1350" b="1" spc="-64" dirty="0">
                <a:solidFill>
                  <a:srgbClr val="0070C0"/>
                </a:solidFill>
              </a:rPr>
              <a:t> </a:t>
            </a:r>
            <a:r>
              <a:rPr sz="1350" b="1" dirty="0">
                <a:solidFill>
                  <a:srgbClr val="0070C0"/>
                </a:solidFill>
              </a:rPr>
              <a:t>lipid,</a:t>
            </a:r>
            <a:r>
              <a:rPr sz="1350" b="1" spc="-64" dirty="0">
                <a:solidFill>
                  <a:srgbClr val="0070C0"/>
                </a:solidFill>
              </a:rPr>
              <a:t> </a:t>
            </a:r>
            <a:r>
              <a:rPr sz="1350" b="1" dirty="0">
                <a:solidFill>
                  <a:srgbClr val="0070C0"/>
                </a:solidFill>
              </a:rPr>
              <a:t>glucid,</a:t>
            </a:r>
            <a:r>
              <a:rPr sz="1350" b="1" spc="-64" dirty="0">
                <a:solidFill>
                  <a:srgbClr val="0070C0"/>
                </a:solidFill>
              </a:rPr>
              <a:t> </a:t>
            </a:r>
            <a:r>
              <a:rPr sz="1350" b="1" dirty="0">
                <a:solidFill>
                  <a:srgbClr val="0070C0"/>
                </a:solidFill>
              </a:rPr>
              <a:t>vitamin,</a:t>
            </a:r>
            <a:r>
              <a:rPr sz="1350" b="1" spc="-8" dirty="0">
                <a:solidFill>
                  <a:srgbClr val="0070C0"/>
                </a:solidFill>
              </a:rPr>
              <a:t> </a:t>
            </a:r>
            <a:r>
              <a:rPr sz="1350" b="1" spc="-8" dirty="0" err="1">
                <a:solidFill>
                  <a:srgbClr val="0070C0"/>
                </a:solidFill>
              </a:rPr>
              <a:t>khoáng</a:t>
            </a:r>
            <a:r>
              <a:rPr lang="en-US" sz="1350" b="1" spc="-8" dirty="0">
                <a:solidFill>
                  <a:srgbClr val="0070C0"/>
                </a:solidFill>
              </a:rPr>
              <a:t>,…</a:t>
            </a:r>
          </a:p>
          <a:p>
            <a:pPr marL="123825" marR="3810" indent="-114300">
              <a:lnSpc>
                <a:spcPct val="166900"/>
              </a:lnSpc>
              <a:spcBef>
                <a:spcPts val="799"/>
              </a:spcBef>
            </a:pPr>
            <a:r>
              <a:rPr sz="1350" b="1" dirty="0">
                <a:solidFill>
                  <a:srgbClr val="0070C0"/>
                </a:solidFill>
              </a:rPr>
              <a:t>Thành</a:t>
            </a:r>
            <a:r>
              <a:rPr sz="1350" b="1" spc="-11" dirty="0">
                <a:solidFill>
                  <a:srgbClr val="0070C0"/>
                </a:solidFill>
              </a:rPr>
              <a:t> </a:t>
            </a:r>
            <a:r>
              <a:rPr sz="1350" b="1" dirty="0">
                <a:solidFill>
                  <a:srgbClr val="0070C0"/>
                </a:solidFill>
              </a:rPr>
              <a:t>phần</a:t>
            </a:r>
            <a:r>
              <a:rPr sz="1350" b="1" spc="-4" dirty="0">
                <a:solidFill>
                  <a:srgbClr val="0070C0"/>
                </a:solidFill>
              </a:rPr>
              <a:t> </a:t>
            </a:r>
            <a:r>
              <a:rPr sz="1350" b="1" dirty="0">
                <a:solidFill>
                  <a:srgbClr val="0070C0"/>
                </a:solidFill>
              </a:rPr>
              <a:t>hóa</a:t>
            </a:r>
            <a:r>
              <a:rPr sz="1350" b="1" spc="-49" dirty="0">
                <a:solidFill>
                  <a:srgbClr val="0070C0"/>
                </a:solidFill>
              </a:rPr>
              <a:t> </a:t>
            </a:r>
            <a:r>
              <a:rPr sz="1350" b="1" dirty="0">
                <a:solidFill>
                  <a:srgbClr val="0070C0"/>
                </a:solidFill>
              </a:rPr>
              <a:t>học</a:t>
            </a:r>
            <a:r>
              <a:rPr sz="1350" b="1" spc="-45" dirty="0">
                <a:solidFill>
                  <a:srgbClr val="0070C0"/>
                </a:solidFill>
              </a:rPr>
              <a:t> </a:t>
            </a:r>
            <a:r>
              <a:rPr sz="1350" b="1" dirty="0">
                <a:solidFill>
                  <a:srgbClr val="0070C0"/>
                </a:solidFill>
              </a:rPr>
              <a:t>của</a:t>
            </a:r>
            <a:r>
              <a:rPr sz="1350" b="1" spc="11" dirty="0">
                <a:solidFill>
                  <a:srgbClr val="0070C0"/>
                </a:solidFill>
              </a:rPr>
              <a:t> </a:t>
            </a:r>
            <a:r>
              <a:rPr sz="1350" b="1" dirty="0">
                <a:solidFill>
                  <a:srgbClr val="0070C0"/>
                </a:solidFill>
              </a:rPr>
              <a:t>một</a:t>
            </a:r>
            <a:r>
              <a:rPr sz="1350" b="1" spc="34" dirty="0">
                <a:solidFill>
                  <a:srgbClr val="0070C0"/>
                </a:solidFill>
              </a:rPr>
              <a:t> </a:t>
            </a:r>
            <a:r>
              <a:rPr sz="1350" b="1" dirty="0">
                <a:solidFill>
                  <a:srgbClr val="0070C0"/>
                </a:solidFill>
              </a:rPr>
              <a:t>số</a:t>
            </a:r>
            <a:r>
              <a:rPr sz="1350" b="1" spc="53" dirty="0">
                <a:solidFill>
                  <a:srgbClr val="0070C0"/>
                </a:solidFill>
              </a:rPr>
              <a:t> </a:t>
            </a:r>
            <a:r>
              <a:rPr sz="1350" b="1" dirty="0">
                <a:solidFill>
                  <a:srgbClr val="0070C0"/>
                </a:solidFill>
              </a:rPr>
              <a:t>loài</a:t>
            </a:r>
            <a:r>
              <a:rPr sz="1350" b="1" spc="-8" dirty="0">
                <a:solidFill>
                  <a:srgbClr val="0070C0"/>
                </a:solidFill>
              </a:rPr>
              <a:t> </a:t>
            </a:r>
            <a:r>
              <a:rPr sz="1350" b="1" dirty="0">
                <a:solidFill>
                  <a:srgbClr val="0070C0"/>
                </a:solidFill>
              </a:rPr>
              <a:t>thủy</a:t>
            </a:r>
            <a:r>
              <a:rPr sz="1350" b="1" spc="-45" dirty="0">
                <a:solidFill>
                  <a:srgbClr val="0070C0"/>
                </a:solidFill>
              </a:rPr>
              <a:t> </a:t>
            </a:r>
            <a:r>
              <a:rPr sz="1350" b="1" spc="-19" dirty="0">
                <a:solidFill>
                  <a:srgbClr val="0070C0"/>
                </a:solidFill>
              </a:rPr>
              <a:t>sản</a:t>
            </a:r>
            <a:endParaRPr sz="1350" dirty="0">
              <a:solidFill>
                <a:srgbClr val="0070C0"/>
              </a:solidFill>
            </a:endParaRPr>
          </a:p>
        </p:txBody>
      </p:sp>
      <p:sp>
        <p:nvSpPr>
          <p:cNvPr id="6" name="object 3">
            <a:extLst>
              <a:ext uri="{FF2B5EF4-FFF2-40B4-BE49-F238E27FC236}">
                <a16:creationId xmlns:a16="http://schemas.microsoft.com/office/drawing/2014/main" id="{CE5A3945-6581-6C87-6B8A-041792D1E96F}"/>
              </a:ext>
            </a:extLst>
          </p:cNvPr>
          <p:cNvSpPr txBox="1">
            <a:spLocks/>
          </p:cNvSpPr>
          <p:nvPr/>
        </p:nvSpPr>
        <p:spPr>
          <a:xfrm>
            <a:off x="1489477" y="716029"/>
            <a:ext cx="5709321" cy="44290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algn="ctr" eaLnBrk="1" hangingPunct="1">
              <a:buClr>
                <a:schemeClr val="dk1"/>
              </a:buClr>
              <a:buSzPts val="2800"/>
              <a:buFont typeface="Fira Sans Extra Condensed"/>
              <a:buNone/>
              <a:defRPr sz="2800" b="1">
                <a:solidFill>
                  <a:schemeClr val="accent1">
                    <a:lumMod val="50000"/>
                  </a:schemeClr>
                </a:solidFill>
                <a:latin typeface="Fira Sans Extra Condensed"/>
                <a:ea typeface="Fira Sans Extra Condensed"/>
                <a:cs typeface="Fira Sans Extra Condensed"/>
                <a:sym typeface="Fira Sans Extra Condensed"/>
              </a:defRPr>
            </a:lvl1pPr>
            <a:lvl2pPr eaLnBrk="1" hangingPunct="1">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eaLnBrk="1" hangingPunct="1">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eaLnBrk="1" hangingPunct="1">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eaLnBrk="1" hangingPunct="1">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eaLnBrk="1" hangingPunct="1">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eaLnBrk="1" hangingPunct="1">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eaLnBrk="1" hangingPunct="1">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eaLnBrk="1" hangingPunct="1">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r>
              <a:rPr lang="en-US" sz="2000" dirty="0">
                <a:solidFill>
                  <a:schemeClr val="bg2">
                    <a:lumMod val="25000"/>
                  </a:schemeClr>
                </a:solidFill>
                <a:latin typeface="Arial" panose="020B0604020202020204" pitchFamily="34" charset="0"/>
                <a:cs typeface="Arial" panose="020B0604020202020204" pitchFamily="34" charset="0"/>
              </a:rPr>
              <a:t>Thành </a:t>
            </a:r>
            <a:r>
              <a:rPr lang="en-US" sz="2000" dirty="0" err="1">
                <a:solidFill>
                  <a:schemeClr val="bg2">
                    <a:lumMod val="25000"/>
                  </a:schemeClr>
                </a:solidFill>
                <a:latin typeface="Arial" panose="020B0604020202020204" pitchFamily="34" charset="0"/>
                <a:cs typeface="Arial" panose="020B0604020202020204" pitchFamily="34" charset="0"/>
              </a:rPr>
              <a:t>phần</a:t>
            </a:r>
            <a:r>
              <a:rPr lang="en-US" sz="2000" dirty="0">
                <a:solidFill>
                  <a:schemeClr val="bg2">
                    <a:lumMod val="25000"/>
                  </a:schemeClr>
                </a:solidFill>
                <a:latin typeface="Arial" panose="020B0604020202020204" pitchFamily="34" charset="0"/>
                <a:cs typeface="Arial" panose="020B0604020202020204" pitchFamily="34" charset="0"/>
              </a:rPr>
              <a:t> </a:t>
            </a:r>
            <a:r>
              <a:rPr lang="en-US" sz="2000" dirty="0" err="1">
                <a:solidFill>
                  <a:schemeClr val="bg2">
                    <a:lumMod val="25000"/>
                  </a:schemeClr>
                </a:solidFill>
                <a:latin typeface="Arial" panose="020B0604020202020204" pitchFamily="34" charset="0"/>
                <a:cs typeface="Arial" panose="020B0604020202020204" pitchFamily="34" charset="0"/>
              </a:rPr>
              <a:t>hóa</a:t>
            </a:r>
            <a:r>
              <a:rPr lang="en-US" sz="2000" dirty="0">
                <a:solidFill>
                  <a:schemeClr val="bg2">
                    <a:lumMod val="25000"/>
                  </a:schemeClr>
                </a:solidFill>
                <a:latin typeface="Arial" panose="020B0604020202020204" pitchFamily="34" charset="0"/>
                <a:cs typeface="Arial" panose="020B0604020202020204" pitchFamily="34" charset="0"/>
              </a:rPr>
              <a:t> </a:t>
            </a:r>
            <a:r>
              <a:rPr lang="en-US" sz="2000" dirty="0" err="1">
                <a:solidFill>
                  <a:schemeClr val="bg2">
                    <a:lumMod val="25000"/>
                  </a:schemeClr>
                </a:solidFill>
                <a:latin typeface="Arial" panose="020B0604020202020204" pitchFamily="34" charset="0"/>
                <a:cs typeface="Arial" panose="020B0604020202020204" pitchFamily="34" charset="0"/>
              </a:rPr>
              <a:t>học</a:t>
            </a:r>
            <a:r>
              <a:rPr lang="en-US" sz="2000" dirty="0">
                <a:solidFill>
                  <a:schemeClr val="bg2">
                    <a:lumMod val="25000"/>
                  </a:schemeClr>
                </a:solidFill>
                <a:latin typeface="Arial" panose="020B0604020202020204" pitchFamily="34" charset="0"/>
                <a:cs typeface="Arial" panose="020B0604020202020204" pitchFamily="34" charset="0"/>
              </a:rPr>
              <a:t> </a:t>
            </a:r>
            <a:r>
              <a:rPr lang="en-US" sz="2000" dirty="0" err="1">
                <a:solidFill>
                  <a:schemeClr val="bg2">
                    <a:lumMod val="25000"/>
                  </a:schemeClr>
                </a:solidFill>
                <a:latin typeface="Arial" panose="020B0604020202020204" pitchFamily="34" charset="0"/>
                <a:cs typeface="Arial" panose="020B0604020202020204" pitchFamily="34" charset="0"/>
              </a:rPr>
              <a:t>của</a:t>
            </a:r>
            <a:r>
              <a:rPr lang="en-US" sz="2000" dirty="0">
                <a:solidFill>
                  <a:schemeClr val="bg2">
                    <a:lumMod val="25000"/>
                  </a:schemeClr>
                </a:solidFill>
                <a:latin typeface="Arial" panose="020B0604020202020204" pitchFamily="34" charset="0"/>
                <a:cs typeface="Arial" panose="020B0604020202020204" pitchFamily="34" charset="0"/>
              </a:rPr>
              <a:t> </a:t>
            </a:r>
            <a:r>
              <a:rPr lang="en-US" sz="2000" dirty="0" err="1">
                <a:solidFill>
                  <a:schemeClr val="bg2">
                    <a:lumMod val="25000"/>
                  </a:schemeClr>
                </a:solidFill>
                <a:latin typeface="Arial" panose="020B0604020202020204" pitchFamily="34" charset="0"/>
                <a:cs typeface="Arial" panose="020B0604020202020204" pitchFamily="34" charset="0"/>
              </a:rPr>
              <a:t>thủy</a:t>
            </a:r>
            <a:r>
              <a:rPr lang="en-US" sz="2000" dirty="0">
                <a:solidFill>
                  <a:schemeClr val="bg2">
                    <a:lumMod val="25000"/>
                  </a:schemeClr>
                </a:solidFill>
                <a:latin typeface="Arial" panose="020B0604020202020204" pitchFamily="34" charset="0"/>
                <a:cs typeface="Arial" panose="020B0604020202020204" pitchFamily="34" charset="0"/>
              </a:rPr>
              <a:t> </a:t>
            </a:r>
            <a:r>
              <a:rPr lang="en-US" sz="2000" dirty="0" err="1">
                <a:solidFill>
                  <a:schemeClr val="bg2">
                    <a:lumMod val="25000"/>
                  </a:schemeClr>
                </a:solidFill>
                <a:latin typeface="Arial" panose="020B0604020202020204" pitchFamily="34" charset="0"/>
                <a:cs typeface="Arial" panose="020B0604020202020204" pitchFamily="34" charset="0"/>
              </a:rPr>
              <a:t>sản</a:t>
            </a:r>
            <a:r>
              <a:rPr lang="en-US" sz="2000" dirty="0">
                <a:solidFill>
                  <a:schemeClr val="bg2">
                    <a:lumMod val="25000"/>
                  </a:schemeClr>
                </a:solidFill>
                <a:latin typeface="Arial" panose="020B0604020202020204" pitchFamily="34" charset="0"/>
                <a:cs typeface="Arial" panose="020B0604020202020204" pitchFamily="34" charset="0"/>
              </a:rPr>
              <a: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344161" y="3468286"/>
            <a:ext cx="1463516" cy="1581683"/>
          </a:xfrm>
          <a:prstGeom prst="rect">
            <a:avLst/>
          </a:prstGeom>
        </p:spPr>
        <p:txBody>
          <a:bodyPr vert="horz" wrap="square" lIns="0" tIns="118586" rIns="0" bIns="0" rtlCol="0">
            <a:spAutoFit/>
          </a:bodyPr>
          <a:lstStyle/>
          <a:p>
            <a:pPr marL="116205" indent="-106680">
              <a:spcBef>
                <a:spcPts val="934"/>
              </a:spcBef>
              <a:buChar char="-"/>
              <a:tabLst>
                <a:tab pos="116205" algn="l"/>
              </a:tabLst>
            </a:pPr>
            <a:r>
              <a:rPr sz="1350" spc="-15" dirty="0"/>
              <a:t>Loài</a:t>
            </a:r>
            <a:endParaRPr sz="1350" dirty="0"/>
          </a:p>
          <a:p>
            <a:pPr marL="116205" indent="-106680">
              <a:spcBef>
                <a:spcPts val="859"/>
              </a:spcBef>
              <a:buChar char="-"/>
              <a:tabLst>
                <a:tab pos="116205" algn="l"/>
              </a:tabLst>
            </a:pPr>
            <a:r>
              <a:rPr sz="1350" dirty="0"/>
              <a:t>Kích</a:t>
            </a:r>
            <a:r>
              <a:rPr sz="1350" spc="-49" dirty="0"/>
              <a:t> </a:t>
            </a:r>
            <a:r>
              <a:rPr sz="1350" spc="-19" dirty="0"/>
              <a:t>cỡ</a:t>
            </a:r>
            <a:endParaRPr sz="1350" dirty="0"/>
          </a:p>
          <a:p>
            <a:pPr marL="116205" indent="-106680">
              <a:spcBef>
                <a:spcPts val="803"/>
              </a:spcBef>
              <a:buChar char="-"/>
              <a:tabLst>
                <a:tab pos="116205" algn="l"/>
              </a:tabLst>
            </a:pPr>
            <a:r>
              <a:rPr sz="1350" dirty="0"/>
              <a:t>Môi</a:t>
            </a:r>
            <a:r>
              <a:rPr sz="1350" spc="-23" dirty="0"/>
              <a:t> </a:t>
            </a:r>
            <a:r>
              <a:rPr sz="1350" dirty="0"/>
              <a:t>trường</a:t>
            </a:r>
            <a:r>
              <a:rPr sz="1350" spc="-19" dirty="0"/>
              <a:t> </a:t>
            </a:r>
            <a:r>
              <a:rPr sz="1350" spc="-15" dirty="0"/>
              <a:t>sống</a:t>
            </a:r>
            <a:endParaRPr sz="1350" dirty="0"/>
          </a:p>
          <a:p>
            <a:pPr marL="116205" indent="-106680">
              <a:spcBef>
                <a:spcPts val="799"/>
              </a:spcBef>
              <a:buChar char="-"/>
              <a:tabLst>
                <a:tab pos="116205" algn="l"/>
              </a:tabLst>
            </a:pPr>
            <a:r>
              <a:rPr sz="1350" dirty="0"/>
              <a:t>Nguồn</a:t>
            </a:r>
            <a:r>
              <a:rPr sz="1350" spc="-4" dirty="0"/>
              <a:t> </a:t>
            </a:r>
            <a:r>
              <a:rPr sz="1350" dirty="0"/>
              <a:t>thức</a:t>
            </a:r>
            <a:r>
              <a:rPr sz="1350" spc="-34" dirty="0"/>
              <a:t> </a:t>
            </a:r>
            <a:r>
              <a:rPr sz="1350" spc="-19" dirty="0"/>
              <a:t>ăn</a:t>
            </a:r>
            <a:endParaRPr sz="1350" dirty="0"/>
          </a:p>
          <a:p>
            <a:pPr marL="116205" indent="-106680">
              <a:spcBef>
                <a:spcPts val="803"/>
              </a:spcBef>
              <a:buChar char="-"/>
              <a:tabLst>
                <a:tab pos="116205" algn="l"/>
              </a:tabLst>
            </a:pPr>
            <a:r>
              <a:rPr sz="1350" dirty="0"/>
              <a:t>Đặc</a:t>
            </a:r>
            <a:r>
              <a:rPr sz="1350" spc="-8" dirty="0"/>
              <a:t> </a:t>
            </a:r>
            <a:r>
              <a:rPr sz="1350" dirty="0"/>
              <a:t>tính</a:t>
            </a:r>
            <a:r>
              <a:rPr sz="1350" spc="-23" dirty="0"/>
              <a:t> </a:t>
            </a:r>
            <a:r>
              <a:rPr sz="1350" dirty="0"/>
              <a:t>di</a:t>
            </a:r>
            <a:r>
              <a:rPr sz="1350" spc="-23" dirty="0"/>
              <a:t> </a:t>
            </a:r>
            <a:r>
              <a:rPr sz="1350" spc="-8" dirty="0"/>
              <a:t>truyền</a:t>
            </a:r>
            <a:endParaRPr sz="1350" dirty="0"/>
          </a:p>
        </p:txBody>
      </p:sp>
      <p:pic>
        <p:nvPicPr>
          <p:cNvPr id="3" name="object 3"/>
          <p:cNvPicPr/>
          <p:nvPr/>
        </p:nvPicPr>
        <p:blipFill>
          <a:blip r:embed="rId2" cstate="print"/>
          <a:stretch>
            <a:fillRect/>
          </a:stretch>
        </p:blipFill>
        <p:spPr>
          <a:xfrm>
            <a:off x="1483577" y="1268945"/>
            <a:ext cx="5657850" cy="1681133"/>
          </a:xfrm>
          <a:prstGeom prst="rect">
            <a:avLst/>
          </a:prstGeom>
        </p:spPr>
      </p:pic>
      <p:graphicFrame>
        <p:nvGraphicFramePr>
          <p:cNvPr id="4" name="object 4"/>
          <p:cNvGraphicFramePr>
            <a:graphicFrameLocks noGrp="1"/>
          </p:cNvGraphicFramePr>
          <p:nvPr>
            <p:extLst>
              <p:ext uri="{D42A27DB-BD31-4B8C-83A1-F6EECF244321}">
                <p14:modId xmlns:p14="http://schemas.microsoft.com/office/powerpoint/2010/main" val="1523038020"/>
              </p:ext>
            </p:extLst>
          </p:nvPr>
        </p:nvGraphicFramePr>
        <p:xfrm>
          <a:off x="1452469" y="1516104"/>
          <a:ext cx="6048375" cy="1680210"/>
        </p:xfrm>
        <a:graphic>
          <a:graphicData uri="http://schemas.openxmlformats.org/drawingml/2006/table">
            <a:tbl>
              <a:tblPr firstRow="1" bandRow="1">
                <a:tableStyleId>{2D5ABB26-0587-4C30-8999-92F81FD0307C}</a:tableStyleId>
              </a:tblPr>
              <a:tblGrid>
                <a:gridCol w="863441">
                  <a:extLst>
                    <a:ext uri="{9D8B030D-6E8A-4147-A177-3AD203B41FA5}">
                      <a16:colId xmlns:a16="http://schemas.microsoft.com/office/drawing/2014/main" val="20000"/>
                    </a:ext>
                  </a:extLst>
                </a:gridCol>
                <a:gridCol w="742950">
                  <a:extLst>
                    <a:ext uri="{9D8B030D-6E8A-4147-A177-3AD203B41FA5}">
                      <a16:colId xmlns:a16="http://schemas.microsoft.com/office/drawing/2014/main" val="20001"/>
                    </a:ext>
                  </a:extLst>
                </a:gridCol>
                <a:gridCol w="985837">
                  <a:extLst>
                    <a:ext uri="{9D8B030D-6E8A-4147-A177-3AD203B41FA5}">
                      <a16:colId xmlns:a16="http://schemas.microsoft.com/office/drawing/2014/main" val="20002"/>
                    </a:ext>
                  </a:extLst>
                </a:gridCol>
                <a:gridCol w="862965">
                  <a:extLst>
                    <a:ext uri="{9D8B030D-6E8A-4147-A177-3AD203B41FA5}">
                      <a16:colId xmlns:a16="http://schemas.microsoft.com/office/drawing/2014/main" val="20003"/>
                    </a:ext>
                  </a:extLst>
                </a:gridCol>
                <a:gridCol w="1293019">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gridCol w="385763">
                  <a:extLst>
                    <a:ext uri="{9D8B030D-6E8A-4147-A177-3AD203B41FA5}">
                      <a16:colId xmlns:a16="http://schemas.microsoft.com/office/drawing/2014/main" val="20006"/>
                    </a:ext>
                  </a:extLst>
                </a:gridCol>
              </a:tblGrid>
              <a:tr h="696277">
                <a:tc>
                  <a:txBody>
                    <a:bodyPr/>
                    <a:lstStyle/>
                    <a:p>
                      <a:pPr>
                        <a:lnSpc>
                          <a:spcPct val="100000"/>
                        </a:lnSpc>
                      </a:pPr>
                      <a:endParaRPr sz="1400" dirty="0">
                        <a:latin typeface="Arial" panose="020B0604020202020204" pitchFamily="34" charset="0"/>
                        <a:cs typeface="Arial" panose="020B0604020202020204" pitchFamily="34" charset="0"/>
                      </a:endParaRPr>
                    </a:p>
                  </a:txBody>
                  <a:tcPr marL="0" marR="0" marT="0" marB="0">
                    <a:lnL w="28575">
                      <a:solidFill>
                        <a:srgbClr val="000000"/>
                      </a:solidFill>
                      <a:prstDash val="solid"/>
                    </a:lnL>
                    <a:lnR w="12700">
                      <a:solidFill>
                        <a:srgbClr val="000000"/>
                      </a:solidFill>
                      <a:prstDash val="solid"/>
                    </a:lnR>
                    <a:lnT w="28575">
                      <a:solidFill>
                        <a:srgbClr val="000000"/>
                      </a:solidFill>
                      <a:prstDash val="solid"/>
                    </a:lnT>
                    <a:lnB w="12700">
                      <a:solidFill>
                        <a:srgbClr val="000000"/>
                      </a:solidFill>
                      <a:prstDash val="solid"/>
                    </a:lnB>
                  </a:tcPr>
                </a:tc>
                <a:tc>
                  <a:txBody>
                    <a:bodyPr/>
                    <a:lstStyle/>
                    <a:p>
                      <a:pPr marL="182245">
                        <a:lnSpc>
                          <a:spcPct val="100000"/>
                        </a:lnSpc>
                        <a:spcBef>
                          <a:spcPts val="300"/>
                        </a:spcBef>
                      </a:pPr>
                      <a:r>
                        <a:rPr sz="1400" b="1" spc="-20" dirty="0">
                          <a:solidFill>
                            <a:srgbClr val="008000"/>
                          </a:solidFill>
                          <a:latin typeface="Arial"/>
                          <a:cs typeface="Arial"/>
                        </a:rPr>
                        <a:t>N</a:t>
                      </a:r>
                      <a:r>
                        <a:rPr lang="vi-VN" sz="1400" b="1" spc="-20" dirty="0">
                          <a:solidFill>
                            <a:srgbClr val="008000"/>
                          </a:solidFill>
                          <a:latin typeface="Arial"/>
                          <a:cs typeface="Arial"/>
                        </a:rPr>
                        <a:t>ư</a:t>
                      </a:r>
                      <a:r>
                        <a:rPr sz="1400" b="1" spc="-20" dirty="0" err="1">
                          <a:solidFill>
                            <a:srgbClr val="008000"/>
                          </a:solidFill>
                          <a:latin typeface="Arial"/>
                          <a:cs typeface="Arial"/>
                        </a:rPr>
                        <a:t>ớc</a:t>
                      </a:r>
                      <a:endParaRPr sz="1400" dirty="0">
                        <a:latin typeface="Arial"/>
                        <a:cs typeface="Arial"/>
                      </a:endParaRPr>
                    </a:p>
                    <a:p>
                      <a:pPr marL="172720">
                        <a:lnSpc>
                          <a:spcPct val="100000"/>
                        </a:lnSpc>
                        <a:spcBef>
                          <a:spcPts val="470"/>
                        </a:spcBef>
                      </a:pPr>
                      <a:r>
                        <a:rPr sz="1400" b="1" spc="-10" dirty="0">
                          <a:solidFill>
                            <a:srgbClr val="008000"/>
                          </a:solidFill>
                          <a:latin typeface="Arial"/>
                          <a:cs typeface="Arial"/>
                        </a:rPr>
                        <a:t>Water</a:t>
                      </a:r>
                      <a:endParaRPr sz="1400" dirty="0">
                        <a:latin typeface="Arial"/>
                        <a:cs typeface="Arial"/>
                      </a:endParaRPr>
                    </a:p>
                  </a:txBody>
                  <a:tcPr marL="0" marR="0" marT="28575" marB="0">
                    <a:lnL w="12700">
                      <a:solidFill>
                        <a:srgbClr val="000000"/>
                      </a:solidFill>
                      <a:prstDash val="solid"/>
                    </a:lnL>
                    <a:lnR w="12700">
                      <a:solidFill>
                        <a:srgbClr val="000000"/>
                      </a:solidFill>
                      <a:prstDash val="solid"/>
                    </a:lnR>
                    <a:lnT w="28575">
                      <a:solidFill>
                        <a:srgbClr val="000000"/>
                      </a:solidFill>
                      <a:prstDash val="solid"/>
                    </a:lnT>
                    <a:lnB w="12700">
                      <a:solidFill>
                        <a:srgbClr val="000000"/>
                      </a:solidFill>
                      <a:prstDash val="solid"/>
                    </a:lnB>
                  </a:tcPr>
                </a:tc>
                <a:tc>
                  <a:txBody>
                    <a:bodyPr/>
                    <a:lstStyle/>
                    <a:p>
                      <a:pPr marL="266065">
                        <a:lnSpc>
                          <a:spcPct val="100000"/>
                        </a:lnSpc>
                        <a:spcBef>
                          <a:spcPts val="300"/>
                        </a:spcBef>
                      </a:pPr>
                      <a:r>
                        <a:rPr sz="1400" b="1" spc="-10" dirty="0">
                          <a:solidFill>
                            <a:srgbClr val="008000"/>
                          </a:solidFill>
                          <a:latin typeface="Arial"/>
                          <a:cs typeface="Arial"/>
                        </a:rPr>
                        <a:t>Protein</a:t>
                      </a:r>
                      <a:endParaRPr sz="1400">
                        <a:latin typeface="Arial"/>
                        <a:cs typeface="Arial"/>
                      </a:endParaRPr>
                    </a:p>
                    <a:p>
                      <a:pPr marL="266065">
                        <a:lnSpc>
                          <a:spcPct val="100000"/>
                        </a:lnSpc>
                        <a:spcBef>
                          <a:spcPts val="470"/>
                        </a:spcBef>
                      </a:pPr>
                      <a:r>
                        <a:rPr sz="1400" b="1" spc="-10" dirty="0">
                          <a:solidFill>
                            <a:srgbClr val="008000"/>
                          </a:solidFill>
                          <a:latin typeface="Arial"/>
                          <a:cs typeface="Arial"/>
                        </a:rPr>
                        <a:t>Protein</a:t>
                      </a:r>
                      <a:endParaRPr sz="1400">
                        <a:latin typeface="Arial"/>
                        <a:cs typeface="Arial"/>
                      </a:endParaRPr>
                    </a:p>
                  </a:txBody>
                  <a:tcPr marL="0" marR="0" marT="28575" marB="0">
                    <a:lnL w="12700">
                      <a:solidFill>
                        <a:srgbClr val="000000"/>
                      </a:solidFill>
                      <a:prstDash val="solid"/>
                    </a:lnL>
                    <a:lnR w="12700">
                      <a:solidFill>
                        <a:srgbClr val="000000"/>
                      </a:solidFill>
                      <a:prstDash val="solid"/>
                    </a:lnR>
                    <a:lnT w="28575">
                      <a:solidFill>
                        <a:srgbClr val="000000"/>
                      </a:solidFill>
                      <a:prstDash val="solid"/>
                    </a:lnT>
                    <a:lnB w="12700">
                      <a:solidFill>
                        <a:srgbClr val="000000"/>
                      </a:solidFill>
                      <a:prstDash val="solid"/>
                    </a:lnB>
                  </a:tcPr>
                </a:tc>
                <a:tc>
                  <a:txBody>
                    <a:bodyPr/>
                    <a:lstStyle/>
                    <a:p>
                      <a:pPr marL="320040">
                        <a:lnSpc>
                          <a:spcPct val="100000"/>
                        </a:lnSpc>
                        <a:spcBef>
                          <a:spcPts val="300"/>
                        </a:spcBef>
                      </a:pPr>
                      <a:r>
                        <a:rPr sz="1400" b="1" spc="-10" dirty="0">
                          <a:solidFill>
                            <a:srgbClr val="008000"/>
                          </a:solidFill>
                          <a:latin typeface="Arial"/>
                          <a:cs typeface="Arial"/>
                        </a:rPr>
                        <a:t>Lipit</a:t>
                      </a:r>
                      <a:endParaRPr sz="1400">
                        <a:latin typeface="Arial"/>
                        <a:cs typeface="Arial"/>
                      </a:endParaRPr>
                    </a:p>
                    <a:p>
                      <a:pPr marL="224154">
                        <a:lnSpc>
                          <a:spcPct val="100000"/>
                        </a:lnSpc>
                        <a:spcBef>
                          <a:spcPts val="470"/>
                        </a:spcBef>
                      </a:pPr>
                      <a:r>
                        <a:rPr sz="1400" b="1" spc="-10" dirty="0">
                          <a:solidFill>
                            <a:srgbClr val="008000"/>
                          </a:solidFill>
                          <a:latin typeface="Arial"/>
                          <a:cs typeface="Arial"/>
                        </a:rPr>
                        <a:t>Lipids</a:t>
                      </a:r>
                      <a:endParaRPr sz="1400">
                        <a:latin typeface="Arial"/>
                        <a:cs typeface="Arial"/>
                      </a:endParaRPr>
                    </a:p>
                  </a:txBody>
                  <a:tcPr marL="0" marR="0" marT="28575" marB="0">
                    <a:lnL w="12700">
                      <a:solidFill>
                        <a:srgbClr val="000000"/>
                      </a:solidFill>
                      <a:prstDash val="solid"/>
                    </a:lnL>
                    <a:lnR w="12700">
                      <a:solidFill>
                        <a:srgbClr val="000000"/>
                      </a:solidFill>
                      <a:prstDash val="solid"/>
                    </a:lnR>
                    <a:lnT w="28575">
                      <a:solidFill>
                        <a:srgbClr val="000000"/>
                      </a:solidFill>
                      <a:prstDash val="solid"/>
                    </a:lnT>
                    <a:lnB w="12700">
                      <a:solidFill>
                        <a:srgbClr val="000000"/>
                      </a:solidFill>
                      <a:prstDash val="solid"/>
                    </a:lnB>
                  </a:tcPr>
                </a:tc>
                <a:tc>
                  <a:txBody>
                    <a:bodyPr/>
                    <a:lstStyle/>
                    <a:p>
                      <a:pPr marR="3810" algn="ctr">
                        <a:lnSpc>
                          <a:spcPct val="100000"/>
                        </a:lnSpc>
                        <a:spcBef>
                          <a:spcPts val="300"/>
                        </a:spcBef>
                      </a:pPr>
                      <a:r>
                        <a:rPr sz="1400" b="1" spc="-10" dirty="0">
                          <a:solidFill>
                            <a:srgbClr val="008000"/>
                          </a:solidFill>
                          <a:latin typeface="Arial"/>
                          <a:cs typeface="Arial"/>
                        </a:rPr>
                        <a:t>Gluxit</a:t>
                      </a:r>
                      <a:endParaRPr sz="1400">
                        <a:latin typeface="Arial"/>
                        <a:cs typeface="Arial"/>
                      </a:endParaRPr>
                    </a:p>
                    <a:p>
                      <a:pPr marR="1270" algn="ctr">
                        <a:lnSpc>
                          <a:spcPct val="100000"/>
                        </a:lnSpc>
                        <a:spcBef>
                          <a:spcPts val="470"/>
                        </a:spcBef>
                      </a:pPr>
                      <a:r>
                        <a:rPr sz="1400" b="1" spc="-10" dirty="0">
                          <a:solidFill>
                            <a:srgbClr val="008000"/>
                          </a:solidFill>
                          <a:latin typeface="Arial"/>
                          <a:cs typeface="Arial"/>
                        </a:rPr>
                        <a:t>Carbohydrate</a:t>
                      </a:r>
                      <a:endParaRPr sz="1400">
                        <a:latin typeface="Arial"/>
                        <a:cs typeface="Arial"/>
                      </a:endParaRPr>
                    </a:p>
                  </a:txBody>
                  <a:tcPr marL="0" marR="0" marT="28575" marB="0">
                    <a:lnL w="12700">
                      <a:solidFill>
                        <a:srgbClr val="000000"/>
                      </a:solidFill>
                      <a:prstDash val="solid"/>
                    </a:lnL>
                    <a:lnR w="12700">
                      <a:solidFill>
                        <a:srgbClr val="000000"/>
                      </a:solidFill>
                      <a:prstDash val="solid"/>
                    </a:lnR>
                    <a:lnT w="28575">
                      <a:solidFill>
                        <a:srgbClr val="000000"/>
                      </a:solidFill>
                      <a:prstDash val="solid"/>
                    </a:lnT>
                    <a:lnB w="12700">
                      <a:solidFill>
                        <a:srgbClr val="000000"/>
                      </a:solidFill>
                      <a:prstDash val="solid"/>
                    </a:lnB>
                  </a:tcPr>
                </a:tc>
                <a:tc>
                  <a:txBody>
                    <a:bodyPr/>
                    <a:lstStyle/>
                    <a:p>
                      <a:pPr marL="184785">
                        <a:lnSpc>
                          <a:spcPct val="100000"/>
                        </a:lnSpc>
                        <a:spcBef>
                          <a:spcPts val="300"/>
                        </a:spcBef>
                      </a:pPr>
                      <a:r>
                        <a:rPr sz="1400" b="1" spc="-10" dirty="0">
                          <a:solidFill>
                            <a:srgbClr val="008000"/>
                          </a:solidFill>
                          <a:latin typeface="Arial"/>
                          <a:cs typeface="Arial"/>
                        </a:rPr>
                        <a:t>Khoáng</a:t>
                      </a:r>
                      <a:endParaRPr sz="1400">
                        <a:latin typeface="Arial"/>
                        <a:cs typeface="Arial"/>
                      </a:endParaRPr>
                    </a:p>
                    <a:p>
                      <a:pPr marL="156210">
                        <a:lnSpc>
                          <a:spcPct val="100000"/>
                        </a:lnSpc>
                        <a:spcBef>
                          <a:spcPts val="470"/>
                        </a:spcBef>
                      </a:pPr>
                      <a:r>
                        <a:rPr sz="1400" b="1" spc="-10" dirty="0">
                          <a:solidFill>
                            <a:srgbClr val="008000"/>
                          </a:solidFill>
                          <a:latin typeface="Arial"/>
                          <a:cs typeface="Arial"/>
                        </a:rPr>
                        <a:t>Minerals</a:t>
                      </a:r>
                      <a:endParaRPr sz="1400">
                        <a:latin typeface="Arial"/>
                        <a:cs typeface="Arial"/>
                      </a:endParaRPr>
                    </a:p>
                  </a:txBody>
                  <a:tcPr marL="0" marR="0" marT="28575" marB="0">
                    <a:lnL w="12700">
                      <a:solidFill>
                        <a:srgbClr val="000000"/>
                      </a:solidFill>
                      <a:prstDash val="solid"/>
                    </a:lnL>
                    <a:lnR w="28575">
                      <a:solidFill>
                        <a:srgbClr val="000000"/>
                      </a:solidFill>
                      <a:prstDash val="solid"/>
                    </a:lnR>
                    <a:lnT w="28575">
                      <a:solidFill>
                        <a:srgbClr val="000000"/>
                      </a:solidFill>
                      <a:prstDash val="solid"/>
                    </a:lnT>
                    <a:lnB w="12700">
                      <a:solidFill>
                        <a:srgbClr val="000000"/>
                      </a:solidFill>
                      <a:prstDash val="solid"/>
                    </a:lnB>
                  </a:tcPr>
                </a:tc>
                <a:tc rowSpan="3">
                  <a:txBody>
                    <a:bodyPr/>
                    <a:lstStyle/>
                    <a:p>
                      <a:pPr>
                        <a:lnSpc>
                          <a:spcPct val="100000"/>
                        </a:lnSpc>
                      </a:pPr>
                      <a:endParaRPr sz="1400" dirty="0">
                        <a:latin typeface="Arial" panose="020B0604020202020204" pitchFamily="34" charset="0"/>
                        <a:cs typeface="Arial" panose="020B0604020202020204" pitchFamily="34" charset="0"/>
                      </a:endParaRPr>
                    </a:p>
                  </a:txBody>
                  <a:tcPr marL="0" marR="0" marT="0" marB="0">
                    <a:lnL w="28575">
                      <a:solidFill>
                        <a:srgbClr val="000000"/>
                      </a:solidFill>
                      <a:prstDash val="solid"/>
                    </a:lnL>
                  </a:tcPr>
                </a:tc>
                <a:extLst>
                  <a:ext uri="{0D108BD9-81ED-4DB2-BD59-A6C34878D82A}">
                    <a16:rowId xmlns:a16="http://schemas.microsoft.com/office/drawing/2014/main" val="10000"/>
                  </a:ext>
                </a:extLst>
              </a:tr>
              <a:tr h="521018">
                <a:tc>
                  <a:txBody>
                    <a:bodyPr/>
                    <a:lstStyle/>
                    <a:p>
                      <a:pPr marL="98425">
                        <a:lnSpc>
                          <a:spcPct val="100000"/>
                        </a:lnSpc>
                        <a:spcBef>
                          <a:spcPts val="310"/>
                        </a:spcBef>
                      </a:pPr>
                      <a:r>
                        <a:rPr sz="1400" b="1" dirty="0">
                          <a:solidFill>
                            <a:srgbClr val="3333FF"/>
                          </a:solidFill>
                          <a:latin typeface="Arial"/>
                          <a:cs typeface="Arial"/>
                        </a:rPr>
                        <a:t>Cá</a:t>
                      </a:r>
                      <a:r>
                        <a:rPr sz="1400" b="1" spc="-30" dirty="0">
                          <a:solidFill>
                            <a:srgbClr val="3333FF"/>
                          </a:solidFill>
                          <a:latin typeface="Arial"/>
                          <a:cs typeface="Arial"/>
                        </a:rPr>
                        <a:t> </a:t>
                      </a:r>
                      <a:r>
                        <a:rPr sz="1400" b="1" spc="-25" dirty="0">
                          <a:solidFill>
                            <a:srgbClr val="3333FF"/>
                          </a:solidFill>
                          <a:latin typeface="Arial"/>
                          <a:cs typeface="Arial"/>
                        </a:rPr>
                        <a:t>gầy</a:t>
                      </a:r>
                      <a:endParaRPr sz="1400">
                        <a:latin typeface="Arial"/>
                        <a:cs typeface="Arial"/>
                      </a:endParaRPr>
                    </a:p>
                  </a:txBody>
                  <a:tcPr marL="0" marR="0" marT="29528" marB="0">
                    <a:lnL w="28575">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6985" algn="ctr">
                        <a:lnSpc>
                          <a:spcPct val="100000"/>
                        </a:lnSpc>
                        <a:spcBef>
                          <a:spcPts val="310"/>
                        </a:spcBef>
                      </a:pPr>
                      <a:r>
                        <a:rPr sz="1400" b="1" spc="-25" dirty="0">
                          <a:latin typeface="Arial"/>
                          <a:cs typeface="Arial"/>
                        </a:rPr>
                        <a:t>80</a:t>
                      </a:r>
                      <a:endParaRPr sz="1400">
                        <a:latin typeface="Arial"/>
                        <a:cs typeface="Arial"/>
                      </a:endParaRPr>
                    </a:p>
                  </a:txBody>
                  <a:tcPr marL="0" marR="0" marT="2952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310"/>
                        </a:spcBef>
                      </a:pPr>
                      <a:r>
                        <a:rPr sz="1400" b="1" spc="-20" dirty="0">
                          <a:latin typeface="Arial"/>
                          <a:cs typeface="Arial"/>
                        </a:rPr>
                        <a:t>16-</a:t>
                      </a:r>
                      <a:r>
                        <a:rPr sz="1400" b="1" spc="-35" dirty="0">
                          <a:latin typeface="Arial"/>
                          <a:cs typeface="Arial"/>
                        </a:rPr>
                        <a:t>19</a:t>
                      </a:r>
                      <a:endParaRPr sz="1400">
                        <a:latin typeface="Arial"/>
                        <a:cs typeface="Arial"/>
                      </a:endParaRPr>
                    </a:p>
                  </a:txBody>
                  <a:tcPr marL="0" marR="0" marT="2952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3175" algn="ctr">
                        <a:lnSpc>
                          <a:spcPct val="100000"/>
                        </a:lnSpc>
                        <a:spcBef>
                          <a:spcPts val="310"/>
                        </a:spcBef>
                      </a:pPr>
                      <a:r>
                        <a:rPr sz="1400" b="1" spc="-10" dirty="0">
                          <a:solidFill>
                            <a:srgbClr val="CC0D01"/>
                          </a:solidFill>
                          <a:latin typeface="Arial"/>
                          <a:cs typeface="Arial"/>
                        </a:rPr>
                        <a:t>0,1-</a:t>
                      </a:r>
                      <a:r>
                        <a:rPr sz="1400" b="1" spc="-50" dirty="0">
                          <a:solidFill>
                            <a:srgbClr val="CC0D01"/>
                          </a:solidFill>
                          <a:latin typeface="Arial"/>
                          <a:cs typeface="Arial"/>
                        </a:rPr>
                        <a:t>2</a:t>
                      </a:r>
                      <a:endParaRPr sz="1400">
                        <a:latin typeface="Arial"/>
                        <a:cs typeface="Arial"/>
                      </a:endParaRPr>
                    </a:p>
                  </a:txBody>
                  <a:tcPr marL="0" marR="0" marT="2952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310"/>
                        </a:spcBef>
                      </a:pPr>
                      <a:r>
                        <a:rPr sz="1400" b="1" spc="-20" dirty="0">
                          <a:latin typeface="Arial"/>
                          <a:cs typeface="Arial"/>
                        </a:rPr>
                        <a:t>&lt;0,5</a:t>
                      </a:r>
                      <a:endParaRPr sz="1400">
                        <a:latin typeface="Arial"/>
                        <a:cs typeface="Arial"/>
                      </a:endParaRPr>
                    </a:p>
                  </a:txBody>
                  <a:tcPr marL="0" marR="0" marT="2952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2065" algn="ctr">
                        <a:lnSpc>
                          <a:spcPct val="100000"/>
                        </a:lnSpc>
                        <a:spcBef>
                          <a:spcPts val="310"/>
                        </a:spcBef>
                      </a:pPr>
                      <a:r>
                        <a:rPr sz="1400" b="1" spc="-10" dirty="0">
                          <a:latin typeface="Arial"/>
                          <a:cs typeface="Arial"/>
                        </a:rPr>
                        <a:t>0,5-</a:t>
                      </a:r>
                      <a:r>
                        <a:rPr sz="1400" b="1" spc="-50" dirty="0">
                          <a:latin typeface="Arial"/>
                          <a:cs typeface="Arial"/>
                        </a:rPr>
                        <a:t>2</a:t>
                      </a:r>
                      <a:endParaRPr sz="1400">
                        <a:latin typeface="Arial"/>
                        <a:cs typeface="Arial"/>
                      </a:endParaRPr>
                    </a:p>
                  </a:txBody>
                  <a:tcPr marL="0" marR="0" marT="29528" marB="0">
                    <a:lnL w="12700">
                      <a:solidFill>
                        <a:srgbClr val="000000"/>
                      </a:solidFill>
                      <a:prstDash val="solid"/>
                    </a:lnL>
                    <a:lnR w="28575">
                      <a:solidFill>
                        <a:srgbClr val="000000"/>
                      </a:solidFill>
                      <a:prstDash val="solid"/>
                    </a:lnR>
                    <a:lnT w="12700">
                      <a:solidFill>
                        <a:srgbClr val="000000"/>
                      </a:solidFill>
                      <a:prstDash val="solid"/>
                    </a:lnT>
                    <a:lnB w="12700">
                      <a:solidFill>
                        <a:srgbClr val="000000"/>
                      </a:solidFill>
                      <a:prstDash val="solid"/>
                    </a:lnB>
                  </a:tcPr>
                </a:tc>
                <a:tc vMerge="1">
                  <a:txBody>
                    <a:bodyPr/>
                    <a:lstStyle/>
                    <a:p>
                      <a:endParaRPr/>
                    </a:p>
                  </a:txBody>
                  <a:tcPr marL="0" marR="0" marT="0" marB="0">
                    <a:lnL w="28575">
                      <a:solidFill>
                        <a:srgbClr val="000000"/>
                      </a:solidFill>
                      <a:prstDash val="solid"/>
                    </a:lnL>
                  </a:tcPr>
                </a:tc>
                <a:extLst>
                  <a:ext uri="{0D108BD9-81ED-4DB2-BD59-A6C34878D82A}">
                    <a16:rowId xmlns:a16="http://schemas.microsoft.com/office/drawing/2014/main" val="10001"/>
                  </a:ext>
                </a:extLst>
              </a:tr>
              <a:tr h="462915">
                <a:tc>
                  <a:txBody>
                    <a:bodyPr/>
                    <a:lstStyle/>
                    <a:p>
                      <a:pPr marL="98425">
                        <a:lnSpc>
                          <a:spcPct val="100000"/>
                        </a:lnSpc>
                        <a:spcBef>
                          <a:spcPts val="320"/>
                        </a:spcBef>
                      </a:pPr>
                      <a:r>
                        <a:rPr sz="1400" b="1" dirty="0">
                          <a:solidFill>
                            <a:srgbClr val="3333FF"/>
                          </a:solidFill>
                          <a:latin typeface="Arial"/>
                          <a:cs typeface="Arial"/>
                        </a:rPr>
                        <a:t>Cá</a:t>
                      </a:r>
                      <a:r>
                        <a:rPr sz="1400" b="1" spc="-30" dirty="0">
                          <a:solidFill>
                            <a:srgbClr val="3333FF"/>
                          </a:solidFill>
                          <a:latin typeface="Arial"/>
                          <a:cs typeface="Arial"/>
                        </a:rPr>
                        <a:t> </a:t>
                      </a:r>
                      <a:r>
                        <a:rPr sz="1400" b="1" spc="-25" dirty="0">
                          <a:solidFill>
                            <a:srgbClr val="3333FF"/>
                          </a:solidFill>
                          <a:latin typeface="Arial"/>
                          <a:cs typeface="Arial"/>
                        </a:rPr>
                        <a:t>béo</a:t>
                      </a:r>
                      <a:endParaRPr sz="1400" dirty="0">
                        <a:latin typeface="Arial"/>
                        <a:cs typeface="Arial"/>
                      </a:endParaRPr>
                    </a:p>
                  </a:txBody>
                  <a:tcPr marL="0" marR="0" marT="30480" marB="0">
                    <a:lnL w="28575">
                      <a:solidFill>
                        <a:srgbClr val="000000"/>
                      </a:solidFill>
                      <a:prstDash val="solid"/>
                    </a:lnL>
                    <a:lnR w="12700">
                      <a:solidFill>
                        <a:srgbClr val="000000"/>
                      </a:solidFill>
                      <a:prstDash val="solid"/>
                    </a:lnR>
                    <a:lnT w="12700">
                      <a:solidFill>
                        <a:srgbClr val="000000"/>
                      </a:solidFill>
                      <a:prstDash val="solid"/>
                    </a:lnT>
                    <a:lnB w="28575">
                      <a:solidFill>
                        <a:srgbClr val="000000"/>
                      </a:solidFill>
                      <a:prstDash val="solid"/>
                    </a:lnB>
                  </a:tcPr>
                </a:tc>
                <a:tc>
                  <a:txBody>
                    <a:bodyPr/>
                    <a:lstStyle/>
                    <a:p>
                      <a:pPr marR="6985" algn="ctr">
                        <a:lnSpc>
                          <a:spcPct val="100000"/>
                        </a:lnSpc>
                        <a:spcBef>
                          <a:spcPts val="320"/>
                        </a:spcBef>
                      </a:pPr>
                      <a:r>
                        <a:rPr sz="1400" b="1" spc="-20" dirty="0">
                          <a:latin typeface="Arial"/>
                          <a:cs typeface="Arial"/>
                        </a:rPr>
                        <a:t>60-</a:t>
                      </a:r>
                      <a:r>
                        <a:rPr sz="1400" b="1" spc="-35" dirty="0">
                          <a:latin typeface="Arial"/>
                          <a:cs typeface="Arial"/>
                        </a:rPr>
                        <a:t>80</a:t>
                      </a:r>
                      <a:endParaRPr sz="1400">
                        <a:latin typeface="Arial"/>
                        <a:cs typeface="Arial"/>
                      </a:endParaRPr>
                    </a:p>
                  </a:txBody>
                  <a:tcPr marL="0" marR="0" marT="30480" marB="0">
                    <a:lnL w="12700">
                      <a:solidFill>
                        <a:srgbClr val="000000"/>
                      </a:solidFill>
                      <a:prstDash val="solid"/>
                    </a:lnL>
                    <a:lnR w="12700">
                      <a:solidFill>
                        <a:srgbClr val="000000"/>
                      </a:solidFill>
                      <a:prstDash val="solid"/>
                    </a:lnR>
                    <a:lnT w="12700">
                      <a:solidFill>
                        <a:srgbClr val="000000"/>
                      </a:solidFill>
                      <a:prstDash val="solid"/>
                    </a:lnT>
                    <a:lnB w="28575">
                      <a:solidFill>
                        <a:srgbClr val="000000"/>
                      </a:solidFill>
                      <a:prstDash val="solid"/>
                    </a:lnB>
                  </a:tcPr>
                </a:tc>
                <a:tc>
                  <a:txBody>
                    <a:bodyPr/>
                    <a:lstStyle/>
                    <a:p>
                      <a:pPr algn="ctr">
                        <a:lnSpc>
                          <a:spcPct val="100000"/>
                        </a:lnSpc>
                        <a:spcBef>
                          <a:spcPts val="320"/>
                        </a:spcBef>
                      </a:pPr>
                      <a:r>
                        <a:rPr sz="1400" b="1" spc="-20" dirty="0">
                          <a:latin typeface="Arial"/>
                          <a:cs typeface="Arial"/>
                        </a:rPr>
                        <a:t>16-</a:t>
                      </a:r>
                      <a:r>
                        <a:rPr sz="1400" b="1" spc="-35" dirty="0">
                          <a:latin typeface="Arial"/>
                          <a:cs typeface="Arial"/>
                        </a:rPr>
                        <a:t>19</a:t>
                      </a:r>
                      <a:endParaRPr sz="1400">
                        <a:latin typeface="Arial"/>
                        <a:cs typeface="Arial"/>
                      </a:endParaRPr>
                    </a:p>
                  </a:txBody>
                  <a:tcPr marL="0" marR="0" marT="30480" marB="0">
                    <a:lnL w="12700">
                      <a:solidFill>
                        <a:srgbClr val="000000"/>
                      </a:solidFill>
                      <a:prstDash val="solid"/>
                    </a:lnL>
                    <a:lnR w="12700">
                      <a:solidFill>
                        <a:srgbClr val="000000"/>
                      </a:solidFill>
                      <a:prstDash val="solid"/>
                    </a:lnR>
                    <a:lnT w="12700">
                      <a:solidFill>
                        <a:srgbClr val="000000"/>
                      </a:solidFill>
                      <a:prstDash val="solid"/>
                    </a:lnT>
                    <a:lnB w="28575">
                      <a:solidFill>
                        <a:srgbClr val="000000"/>
                      </a:solidFill>
                      <a:prstDash val="solid"/>
                    </a:lnB>
                  </a:tcPr>
                </a:tc>
                <a:tc>
                  <a:txBody>
                    <a:bodyPr/>
                    <a:lstStyle/>
                    <a:p>
                      <a:pPr algn="ctr">
                        <a:lnSpc>
                          <a:spcPct val="100000"/>
                        </a:lnSpc>
                        <a:spcBef>
                          <a:spcPts val="320"/>
                        </a:spcBef>
                      </a:pPr>
                      <a:r>
                        <a:rPr sz="1400" b="1" spc="-25" dirty="0">
                          <a:solidFill>
                            <a:srgbClr val="CC0D01"/>
                          </a:solidFill>
                          <a:latin typeface="Arial"/>
                          <a:cs typeface="Arial"/>
                        </a:rPr>
                        <a:t>2-22</a:t>
                      </a:r>
                      <a:endParaRPr sz="1400">
                        <a:latin typeface="Arial"/>
                        <a:cs typeface="Arial"/>
                      </a:endParaRPr>
                    </a:p>
                  </a:txBody>
                  <a:tcPr marL="0" marR="0" marT="30480" marB="0">
                    <a:lnL w="12700">
                      <a:solidFill>
                        <a:srgbClr val="000000"/>
                      </a:solidFill>
                      <a:prstDash val="solid"/>
                    </a:lnL>
                    <a:lnR w="12700">
                      <a:solidFill>
                        <a:srgbClr val="000000"/>
                      </a:solidFill>
                      <a:prstDash val="solid"/>
                    </a:lnR>
                    <a:lnT w="12700">
                      <a:solidFill>
                        <a:srgbClr val="000000"/>
                      </a:solidFill>
                      <a:prstDash val="solid"/>
                    </a:lnT>
                    <a:lnB w="28575">
                      <a:solidFill>
                        <a:srgbClr val="000000"/>
                      </a:solidFill>
                      <a:prstDash val="solid"/>
                    </a:lnB>
                    <a:solidFill>
                      <a:srgbClr val="FFFFFF">
                        <a:alpha val="25097"/>
                      </a:srgbClr>
                    </a:solidFill>
                  </a:tcPr>
                </a:tc>
                <a:tc>
                  <a:txBody>
                    <a:bodyPr/>
                    <a:lstStyle/>
                    <a:p>
                      <a:pPr algn="ctr">
                        <a:lnSpc>
                          <a:spcPct val="100000"/>
                        </a:lnSpc>
                        <a:spcBef>
                          <a:spcPts val="320"/>
                        </a:spcBef>
                      </a:pPr>
                      <a:r>
                        <a:rPr sz="1400" b="1" spc="-20" dirty="0">
                          <a:latin typeface="Arial"/>
                          <a:cs typeface="Arial"/>
                        </a:rPr>
                        <a:t>&lt;0,5</a:t>
                      </a:r>
                      <a:endParaRPr sz="1400">
                        <a:latin typeface="Arial"/>
                        <a:cs typeface="Arial"/>
                      </a:endParaRPr>
                    </a:p>
                  </a:txBody>
                  <a:tcPr marL="0" marR="0" marT="30480" marB="0">
                    <a:lnL w="12700">
                      <a:solidFill>
                        <a:srgbClr val="000000"/>
                      </a:solidFill>
                      <a:prstDash val="solid"/>
                    </a:lnL>
                    <a:lnR w="12700">
                      <a:solidFill>
                        <a:srgbClr val="000000"/>
                      </a:solidFill>
                      <a:prstDash val="solid"/>
                    </a:lnR>
                    <a:lnT w="12700">
                      <a:solidFill>
                        <a:srgbClr val="000000"/>
                      </a:solidFill>
                      <a:prstDash val="solid"/>
                    </a:lnT>
                    <a:lnB w="28575">
                      <a:solidFill>
                        <a:srgbClr val="000000"/>
                      </a:solidFill>
                      <a:prstDash val="solid"/>
                    </a:lnB>
                  </a:tcPr>
                </a:tc>
                <a:tc>
                  <a:txBody>
                    <a:bodyPr/>
                    <a:lstStyle/>
                    <a:p>
                      <a:pPr marL="12065" algn="ctr">
                        <a:lnSpc>
                          <a:spcPct val="100000"/>
                        </a:lnSpc>
                        <a:spcBef>
                          <a:spcPts val="320"/>
                        </a:spcBef>
                      </a:pPr>
                      <a:r>
                        <a:rPr sz="1400" b="1" spc="-10" dirty="0">
                          <a:latin typeface="Arial"/>
                          <a:cs typeface="Arial"/>
                        </a:rPr>
                        <a:t>0,5-</a:t>
                      </a:r>
                      <a:r>
                        <a:rPr sz="1400" b="1" spc="-50" dirty="0">
                          <a:latin typeface="Arial"/>
                          <a:cs typeface="Arial"/>
                        </a:rPr>
                        <a:t>2</a:t>
                      </a:r>
                      <a:endParaRPr sz="1400" dirty="0">
                        <a:latin typeface="Arial"/>
                        <a:cs typeface="Arial"/>
                      </a:endParaRPr>
                    </a:p>
                  </a:txBody>
                  <a:tcPr marL="0" marR="0" marT="30480" marB="0">
                    <a:lnL w="12700">
                      <a:solidFill>
                        <a:srgbClr val="000000"/>
                      </a:solidFill>
                      <a:prstDash val="solid"/>
                    </a:lnL>
                    <a:lnR w="28575">
                      <a:solidFill>
                        <a:srgbClr val="000000"/>
                      </a:solidFill>
                      <a:prstDash val="solid"/>
                    </a:lnR>
                    <a:lnT w="12700">
                      <a:solidFill>
                        <a:srgbClr val="000000"/>
                      </a:solidFill>
                      <a:prstDash val="solid"/>
                    </a:lnT>
                    <a:lnB w="28575">
                      <a:solidFill>
                        <a:srgbClr val="000000"/>
                      </a:solidFill>
                      <a:prstDash val="solid"/>
                    </a:lnB>
                  </a:tcPr>
                </a:tc>
                <a:tc vMerge="1">
                  <a:txBody>
                    <a:bodyPr/>
                    <a:lstStyle/>
                    <a:p>
                      <a:endParaRPr/>
                    </a:p>
                  </a:txBody>
                  <a:tcPr marL="0" marR="0" marT="0" marB="0">
                    <a:lnL w="28575">
                      <a:solidFill>
                        <a:srgbClr val="000000"/>
                      </a:solidFill>
                      <a:prstDash val="solid"/>
                    </a:lnL>
                  </a:tcPr>
                </a:tc>
                <a:extLst>
                  <a:ext uri="{0D108BD9-81ED-4DB2-BD59-A6C34878D82A}">
                    <a16:rowId xmlns:a16="http://schemas.microsoft.com/office/drawing/2014/main" val="10002"/>
                  </a:ext>
                </a:extLst>
              </a:tr>
            </a:tbl>
          </a:graphicData>
        </a:graphic>
      </p:graphicFrame>
      <p:sp>
        <p:nvSpPr>
          <p:cNvPr id="5" name="object 5"/>
          <p:cNvSpPr txBox="1">
            <a:spLocks noGrp="1"/>
          </p:cNvSpPr>
          <p:nvPr>
            <p:ph type="title" idx="4294967295"/>
          </p:nvPr>
        </p:nvSpPr>
        <p:spPr>
          <a:xfrm>
            <a:off x="653801" y="1034838"/>
            <a:ext cx="5492750" cy="230187"/>
          </a:xfrm>
          <a:prstGeom prst="rect">
            <a:avLst/>
          </a:prstGeom>
        </p:spPr>
        <p:txBody>
          <a:bodyPr spcFirstLastPara="1" vert="horz" wrap="square" lIns="0" tIns="9525" rIns="0" bIns="0" rtlCol="0" anchor="ctr" anchorCtr="0">
            <a:spAutoFit/>
          </a:bodyPr>
          <a:lstStyle/>
          <a:p>
            <a:pPr marL="9525">
              <a:spcBef>
                <a:spcPts val="75"/>
              </a:spcBef>
            </a:pPr>
            <a:r>
              <a:rPr sz="1350" b="1" dirty="0">
                <a:solidFill>
                  <a:srgbClr val="A40020"/>
                </a:solidFill>
                <a:latin typeface="Arial" panose="020B0604020202020204" pitchFamily="34" charset="0"/>
                <a:cs typeface="Arial" panose="020B0604020202020204" pitchFamily="34" charset="0"/>
              </a:rPr>
              <a:t>Thành</a:t>
            </a:r>
            <a:r>
              <a:rPr sz="1350" b="1" spc="-34" dirty="0">
                <a:solidFill>
                  <a:srgbClr val="A40020"/>
                </a:solidFill>
                <a:latin typeface="Arial" panose="020B0604020202020204" pitchFamily="34" charset="0"/>
                <a:cs typeface="Arial" panose="020B0604020202020204" pitchFamily="34" charset="0"/>
              </a:rPr>
              <a:t> </a:t>
            </a:r>
            <a:r>
              <a:rPr sz="1350" b="1" dirty="0">
                <a:solidFill>
                  <a:srgbClr val="A40020"/>
                </a:solidFill>
                <a:latin typeface="Arial" panose="020B0604020202020204" pitchFamily="34" charset="0"/>
                <a:cs typeface="Arial" panose="020B0604020202020204" pitchFamily="34" charset="0"/>
              </a:rPr>
              <a:t>phần</a:t>
            </a:r>
            <a:r>
              <a:rPr sz="1350" b="1" spc="-23" dirty="0">
                <a:solidFill>
                  <a:srgbClr val="A40020"/>
                </a:solidFill>
                <a:latin typeface="Arial" panose="020B0604020202020204" pitchFamily="34" charset="0"/>
                <a:cs typeface="Arial" panose="020B0604020202020204" pitchFamily="34" charset="0"/>
              </a:rPr>
              <a:t> </a:t>
            </a:r>
            <a:r>
              <a:rPr sz="1350" b="1" dirty="0">
                <a:solidFill>
                  <a:srgbClr val="A40020"/>
                </a:solidFill>
                <a:latin typeface="Arial" panose="020B0604020202020204" pitchFamily="34" charset="0"/>
                <a:cs typeface="Arial" panose="020B0604020202020204" pitchFamily="34" charset="0"/>
              </a:rPr>
              <a:t>hóa</a:t>
            </a:r>
            <a:r>
              <a:rPr sz="1350" b="1" spc="-64" dirty="0">
                <a:solidFill>
                  <a:srgbClr val="A40020"/>
                </a:solidFill>
                <a:latin typeface="Arial" panose="020B0604020202020204" pitchFamily="34" charset="0"/>
                <a:cs typeface="Arial" panose="020B0604020202020204" pitchFamily="34" charset="0"/>
              </a:rPr>
              <a:t> </a:t>
            </a:r>
            <a:r>
              <a:rPr sz="1350" b="1" dirty="0">
                <a:solidFill>
                  <a:srgbClr val="A40020"/>
                </a:solidFill>
                <a:latin typeface="Arial" panose="020B0604020202020204" pitchFamily="34" charset="0"/>
                <a:cs typeface="Arial" panose="020B0604020202020204" pitchFamily="34" charset="0"/>
              </a:rPr>
              <a:t>học</a:t>
            </a:r>
            <a:r>
              <a:rPr sz="1350" b="1" spc="-60" dirty="0">
                <a:solidFill>
                  <a:srgbClr val="A40020"/>
                </a:solidFill>
                <a:latin typeface="Arial" panose="020B0604020202020204" pitchFamily="34" charset="0"/>
                <a:cs typeface="Arial" panose="020B0604020202020204" pitchFamily="34" charset="0"/>
              </a:rPr>
              <a:t> </a:t>
            </a:r>
            <a:r>
              <a:rPr sz="1350" b="1" dirty="0">
                <a:solidFill>
                  <a:srgbClr val="A40020"/>
                </a:solidFill>
                <a:latin typeface="Arial" panose="020B0604020202020204" pitchFamily="34" charset="0"/>
                <a:cs typeface="Arial" panose="020B0604020202020204" pitchFamily="34" charset="0"/>
              </a:rPr>
              <a:t>của</a:t>
            </a:r>
            <a:r>
              <a:rPr sz="1350" b="1" spc="-8" dirty="0">
                <a:solidFill>
                  <a:srgbClr val="A40020"/>
                </a:solidFill>
                <a:latin typeface="Arial" panose="020B0604020202020204" pitchFamily="34" charset="0"/>
                <a:cs typeface="Arial" panose="020B0604020202020204" pitchFamily="34" charset="0"/>
              </a:rPr>
              <a:t> </a:t>
            </a:r>
            <a:r>
              <a:rPr sz="1350" b="1" dirty="0">
                <a:solidFill>
                  <a:srgbClr val="A40020"/>
                </a:solidFill>
                <a:latin typeface="Arial" panose="020B0604020202020204" pitchFamily="34" charset="0"/>
                <a:cs typeface="Arial" panose="020B0604020202020204" pitchFamily="34" charset="0"/>
              </a:rPr>
              <a:t>cơ</a:t>
            </a:r>
            <a:r>
              <a:rPr sz="1350" b="1" spc="11" dirty="0">
                <a:solidFill>
                  <a:srgbClr val="A40020"/>
                </a:solidFill>
                <a:latin typeface="Arial" panose="020B0604020202020204" pitchFamily="34" charset="0"/>
                <a:cs typeface="Arial" panose="020B0604020202020204" pitchFamily="34" charset="0"/>
              </a:rPr>
              <a:t> </a:t>
            </a:r>
            <a:r>
              <a:rPr sz="1350" b="1" dirty="0">
                <a:solidFill>
                  <a:srgbClr val="A40020"/>
                </a:solidFill>
                <a:latin typeface="Arial" panose="020B0604020202020204" pitchFamily="34" charset="0"/>
                <a:cs typeface="Arial" panose="020B0604020202020204" pitchFamily="34" charset="0"/>
              </a:rPr>
              <a:t>thịt</a:t>
            </a:r>
            <a:r>
              <a:rPr sz="1350" b="1" spc="-41" dirty="0">
                <a:solidFill>
                  <a:srgbClr val="A40020"/>
                </a:solidFill>
                <a:latin typeface="Arial" panose="020B0604020202020204" pitchFamily="34" charset="0"/>
                <a:cs typeface="Arial" panose="020B0604020202020204" pitchFamily="34" charset="0"/>
              </a:rPr>
              <a:t> </a:t>
            </a:r>
            <a:r>
              <a:rPr sz="1350" b="1" dirty="0">
                <a:solidFill>
                  <a:srgbClr val="A40020"/>
                </a:solidFill>
                <a:latin typeface="Arial" panose="020B0604020202020204" pitchFamily="34" charset="0"/>
                <a:cs typeface="Arial" panose="020B0604020202020204" pitchFamily="34" charset="0"/>
              </a:rPr>
              <a:t>trong</a:t>
            </a:r>
            <a:r>
              <a:rPr sz="1350" b="1" spc="-23" dirty="0">
                <a:solidFill>
                  <a:srgbClr val="A40020"/>
                </a:solidFill>
                <a:latin typeface="Arial" panose="020B0604020202020204" pitchFamily="34" charset="0"/>
                <a:cs typeface="Arial" panose="020B0604020202020204" pitchFamily="34" charset="0"/>
              </a:rPr>
              <a:t> </a:t>
            </a:r>
            <a:r>
              <a:rPr sz="1350" b="1" dirty="0">
                <a:solidFill>
                  <a:srgbClr val="A40020"/>
                </a:solidFill>
                <a:latin typeface="Arial" panose="020B0604020202020204" pitchFamily="34" charset="0"/>
                <a:cs typeface="Arial" panose="020B0604020202020204" pitchFamily="34" charset="0"/>
              </a:rPr>
              <a:t>các</a:t>
            </a:r>
            <a:r>
              <a:rPr sz="1350" b="1" spc="49" dirty="0">
                <a:solidFill>
                  <a:srgbClr val="A40020"/>
                </a:solidFill>
                <a:latin typeface="Arial" panose="020B0604020202020204" pitchFamily="34" charset="0"/>
                <a:cs typeface="Arial" panose="020B0604020202020204" pitchFamily="34" charset="0"/>
              </a:rPr>
              <a:t> </a:t>
            </a:r>
            <a:r>
              <a:rPr sz="1350" b="1" dirty="0">
                <a:solidFill>
                  <a:srgbClr val="A40020"/>
                </a:solidFill>
                <a:latin typeface="Arial" panose="020B0604020202020204" pitchFamily="34" charset="0"/>
                <a:cs typeface="Arial" panose="020B0604020202020204" pitchFamily="34" charset="0"/>
              </a:rPr>
              <a:t>loài</a:t>
            </a:r>
            <a:r>
              <a:rPr sz="1350" b="1" spc="-23" dirty="0">
                <a:solidFill>
                  <a:srgbClr val="A40020"/>
                </a:solidFill>
                <a:latin typeface="Arial" panose="020B0604020202020204" pitchFamily="34" charset="0"/>
                <a:cs typeface="Arial" panose="020B0604020202020204" pitchFamily="34" charset="0"/>
              </a:rPr>
              <a:t> </a:t>
            </a:r>
            <a:r>
              <a:rPr sz="1350" b="1" dirty="0">
                <a:solidFill>
                  <a:srgbClr val="A40020"/>
                </a:solidFill>
                <a:latin typeface="Arial" panose="020B0604020202020204" pitchFamily="34" charset="0"/>
                <a:cs typeface="Arial" panose="020B0604020202020204" pitchFamily="34" charset="0"/>
              </a:rPr>
              <a:t>cá</a:t>
            </a:r>
            <a:r>
              <a:rPr sz="1350" b="1" spc="-8" dirty="0">
                <a:solidFill>
                  <a:srgbClr val="A40020"/>
                </a:solidFill>
                <a:latin typeface="Arial" panose="020B0604020202020204" pitchFamily="34" charset="0"/>
                <a:cs typeface="Arial" panose="020B0604020202020204" pitchFamily="34" charset="0"/>
              </a:rPr>
              <a:t> </a:t>
            </a:r>
            <a:r>
              <a:rPr sz="1350" b="1" dirty="0">
                <a:solidFill>
                  <a:srgbClr val="A40020"/>
                </a:solidFill>
                <a:latin typeface="Arial" panose="020B0604020202020204" pitchFamily="34" charset="0"/>
                <a:cs typeface="Arial" panose="020B0604020202020204" pitchFamily="34" charset="0"/>
              </a:rPr>
              <a:t>béo</a:t>
            </a:r>
            <a:r>
              <a:rPr sz="1350" b="1" spc="30" dirty="0">
                <a:solidFill>
                  <a:srgbClr val="A40020"/>
                </a:solidFill>
                <a:latin typeface="Arial" panose="020B0604020202020204" pitchFamily="34" charset="0"/>
                <a:cs typeface="Arial" panose="020B0604020202020204" pitchFamily="34" charset="0"/>
              </a:rPr>
              <a:t> </a:t>
            </a:r>
            <a:r>
              <a:rPr sz="1350" b="1" dirty="0">
                <a:solidFill>
                  <a:srgbClr val="A40020"/>
                </a:solidFill>
                <a:latin typeface="Arial" panose="020B0604020202020204" pitchFamily="34" charset="0"/>
                <a:cs typeface="Arial" panose="020B0604020202020204" pitchFamily="34" charset="0"/>
              </a:rPr>
              <a:t>và</a:t>
            </a:r>
            <a:r>
              <a:rPr sz="1350" b="1" spc="-8" dirty="0">
                <a:solidFill>
                  <a:srgbClr val="A40020"/>
                </a:solidFill>
                <a:latin typeface="Arial" panose="020B0604020202020204" pitchFamily="34" charset="0"/>
                <a:cs typeface="Arial" panose="020B0604020202020204" pitchFamily="34" charset="0"/>
              </a:rPr>
              <a:t> </a:t>
            </a:r>
            <a:r>
              <a:rPr sz="1350" b="1" dirty="0">
                <a:solidFill>
                  <a:srgbClr val="A40020"/>
                </a:solidFill>
                <a:latin typeface="Arial" panose="020B0604020202020204" pitchFamily="34" charset="0"/>
                <a:cs typeface="Arial" panose="020B0604020202020204" pitchFamily="34" charset="0"/>
              </a:rPr>
              <a:t>cá</a:t>
            </a:r>
            <a:r>
              <a:rPr sz="1350" b="1" spc="-4" dirty="0">
                <a:solidFill>
                  <a:srgbClr val="A40020"/>
                </a:solidFill>
                <a:latin typeface="Arial" panose="020B0604020202020204" pitchFamily="34" charset="0"/>
                <a:cs typeface="Arial" panose="020B0604020202020204" pitchFamily="34" charset="0"/>
              </a:rPr>
              <a:t> </a:t>
            </a:r>
            <a:r>
              <a:rPr sz="1350" b="1" dirty="0">
                <a:solidFill>
                  <a:srgbClr val="A40020"/>
                </a:solidFill>
                <a:latin typeface="Arial" panose="020B0604020202020204" pitchFamily="34" charset="0"/>
                <a:cs typeface="Arial" panose="020B0604020202020204" pitchFamily="34" charset="0"/>
              </a:rPr>
              <a:t>gầy</a:t>
            </a:r>
            <a:r>
              <a:rPr sz="1350" b="1" spc="-4" dirty="0">
                <a:solidFill>
                  <a:srgbClr val="A40020"/>
                </a:solidFill>
                <a:latin typeface="Arial" panose="020B0604020202020204" pitchFamily="34" charset="0"/>
                <a:cs typeface="Arial" panose="020B0604020202020204" pitchFamily="34" charset="0"/>
              </a:rPr>
              <a:t> </a:t>
            </a:r>
            <a:r>
              <a:rPr sz="1350" b="1" spc="-19" dirty="0">
                <a:solidFill>
                  <a:srgbClr val="A40020"/>
                </a:solidFill>
                <a:latin typeface="Arial" panose="020B0604020202020204" pitchFamily="34" charset="0"/>
                <a:cs typeface="Arial" panose="020B0604020202020204" pitchFamily="34" charset="0"/>
              </a:rPr>
              <a:t>(%)</a:t>
            </a:r>
            <a:endParaRPr sz="1350" dirty="0">
              <a:latin typeface="Arial" panose="020B0604020202020204" pitchFamily="34" charset="0"/>
              <a:cs typeface="Arial" panose="020B0604020202020204" pitchFamily="34" charset="0"/>
            </a:endParaRPr>
          </a:p>
        </p:txBody>
      </p:sp>
      <p:sp>
        <p:nvSpPr>
          <p:cNvPr id="6" name="object 6"/>
          <p:cNvSpPr txBox="1"/>
          <p:nvPr/>
        </p:nvSpPr>
        <p:spPr>
          <a:xfrm>
            <a:off x="1543109" y="3290835"/>
            <a:ext cx="3937159" cy="217367"/>
          </a:xfrm>
          <a:prstGeom prst="rect">
            <a:avLst/>
          </a:prstGeom>
        </p:spPr>
        <p:txBody>
          <a:bodyPr vert="horz" wrap="square" lIns="0" tIns="9525" rIns="0" bIns="0" rtlCol="0">
            <a:spAutoFit/>
          </a:bodyPr>
          <a:lstStyle/>
          <a:p>
            <a:pPr marL="9525">
              <a:spcBef>
                <a:spcPts val="75"/>
              </a:spcBef>
            </a:pPr>
            <a:r>
              <a:rPr sz="1350" b="1" dirty="0"/>
              <a:t>Các</a:t>
            </a:r>
            <a:r>
              <a:rPr sz="1350" b="1" spc="45" dirty="0"/>
              <a:t> </a:t>
            </a:r>
            <a:r>
              <a:rPr sz="1350" b="1" dirty="0"/>
              <a:t>yếu</a:t>
            </a:r>
            <a:r>
              <a:rPr sz="1350" b="1" spc="26" dirty="0"/>
              <a:t> </a:t>
            </a:r>
            <a:r>
              <a:rPr sz="1350" b="1" dirty="0"/>
              <a:t>tố</a:t>
            </a:r>
            <a:r>
              <a:rPr sz="1350" b="1" spc="-26" dirty="0"/>
              <a:t> </a:t>
            </a:r>
            <a:r>
              <a:rPr sz="1350" b="1" dirty="0" err="1"/>
              <a:t>ảnh</a:t>
            </a:r>
            <a:r>
              <a:rPr sz="1350" b="1" spc="-26" dirty="0"/>
              <a:t> </a:t>
            </a:r>
            <a:r>
              <a:rPr sz="1350" b="1" dirty="0"/>
              <a:t>h</a:t>
            </a:r>
            <a:r>
              <a:rPr lang="vi-VN" sz="1350" b="1" dirty="0"/>
              <a:t>ư</a:t>
            </a:r>
            <a:r>
              <a:rPr sz="1350" b="1" dirty="0" err="1"/>
              <a:t>ởng</a:t>
            </a:r>
            <a:r>
              <a:rPr sz="1350" b="1" spc="-23" dirty="0"/>
              <a:t> </a:t>
            </a:r>
            <a:r>
              <a:rPr sz="1350" b="1" dirty="0"/>
              <a:t>đến</a:t>
            </a:r>
            <a:r>
              <a:rPr sz="1350" b="1" spc="26" dirty="0"/>
              <a:t> </a:t>
            </a:r>
            <a:r>
              <a:rPr sz="1350" b="1" dirty="0"/>
              <a:t>thành</a:t>
            </a:r>
            <a:r>
              <a:rPr sz="1350" b="1" spc="-23" dirty="0"/>
              <a:t> </a:t>
            </a:r>
            <a:r>
              <a:rPr sz="1350" b="1" dirty="0"/>
              <a:t>phần</a:t>
            </a:r>
            <a:r>
              <a:rPr sz="1350" b="1" spc="-23" dirty="0"/>
              <a:t> </a:t>
            </a:r>
            <a:r>
              <a:rPr sz="1350" b="1" dirty="0"/>
              <a:t>hóa</a:t>
            </a:r>
            <a:r>
              <a:rPr sz="1350" b="1" spc="-68" dirty="0"/>
              <a:t> </a:t>
            </a:r>
            <a:r>
              <a:rPr sz="1350" b="1" spc="-15" dirty="0"/>
              <a:t>hoc:</a:t>
            </a:r>
            <a:endParaRPr sz="1350" dirty="0"/>
          </a:p>
        </p:txBody>
      </p:sp>
      <p:sp>
        <p:nvSpPr>
          <p:cNvPr id="7" name="object 7"/>
          <p:cNvSpPr txBox="1"/>
          <p:nvPr/>
        </p:nvSpPr>
        <p:spPr>
          <a:xfrm>
            <a:off x="5032878" y="3468286"/>
            <a:ext cx="1549717" cy="1581683"/>
          </a:xfrm>
          <a:prstGeom prst="rect">
            <a:avLst/>
          </a:prstGeom>
        </p:spPr>
        <p:txBody>
          <a:bodyPr vert="horz" wrap="square" lIns="0" tIns="118586" rIns="0" bIns="0" rtlCol="0">
            <a:spAutoFit/>
          </a:bodyPr>
          <a:lstStyle/>
          <a:p>
            <a:pPr marL="116681" indent="-107156">
              <a:spcBef>
                <a:spcPts val="934"/>
              </a:spcBef>
              <a:buChar char="-"/>
              <a:tabLst>
                <a:tab pos="116681" algn="l"/>
              </a:tabLst>
            </a:pPr>
            <a:r>
              <a:rPr sz="1350" dirty="0"/>
              <a:t>Giới</a:t>
            </a:r>
            <a:r>
              <a:rPr sz="1350" spc="-53" dirty="0"/>
              <a:t> </a:t>
            </a:r>
            <a:r>
              <a:rPr sz="1350" spc="-15" dirty="0"/>
              <a:t>tính</a:t>
            </a:r>
            <a:endParaRPr sz="1350" dirty="0"/>
          </a:p>
          <a:p>
            <a:pPr marL="116681" indent="-107156">
              <a:spcBef>
                <a:spcPts val="859"/>
              </a:spcBef>
              <a:buChar char="-"/>
              <a:tabLst>
                <a:tab pos="116681" algn="l"/>
              </a:tabLst>
            </a:pPr>
            <a:r>
              <a:rPr sz="1350" dirty="0"/>
              <a:t>Mức</a:t>
            </a:r>
            <a:r>
              <a:rPr sz="1350" spc="-64" dirty="0"/>
              <a:t> </a:t>
            </a:r>
            <a:r>
              <a:rPr sz="1350" dirty="0"/>
              <a:t>độ</a:t>
            </a:r>
            <a:r>
              <a:rPr sz="1350" spc="23" dirty="0"/>
              <a:t> </a:t>
            </a:r>
            <a:r>
              <a:rPr sz="1350" dirty="0"/>
              <a:t>thuần</a:t>
            </a:r>
            <a:r>
              <a:rPr sz="1350" spc="-26" dirty="0"/>
              <a:t> </a:t>
            </a:r>
            <a:r>
              <a:rPr sz="1350" spc="-15" dirty="0"/>
              <a:t>thục</a:t>
            </a:r>
            <a:endParaRPr sz="1350" dirty="0"/>
          </a:p>
          <a:p>
            <a:pPr marL="116681" indent="-107156">
              <a:spcBef>
                <a:spcPts val="803"/>
              </a:spcBef>
              <a:buChar char="-"/>
              <a:tabLst>
                <a:tab pos="116681" algn="l"/>
              </a:tabLst>
            </a:pPr>
            <a:r>
              <a:rPr sz="1350" dirty="0"/>
              <a:t>Mùa</a:t>
            </a:r>
            <a:r>
              <a:rPr sz="1350" spc="-26" dirty="0"/>
              <a:t> </a:t>
            </a:r>
            <a:r>
              <a:rPr sz="1350" spc="-19" dirty="0"/>
              <a:t>vụ</a:t>
            </a:r>
            <a:endParaRPr sz="1350" dirty="0"/>
          </a:p>
          <a:p>
            <a:pPr marL="109538" indent="-100013">
              <a:spcBef>
                <a:spcPts val="799"/>
              </a:spcBef>
              <a:buChar char="-"/>
              <a:tabLst>
                <a:tab pos="109538" algn="l"/>
              </a:tabLst>
            </a:pPr>
            <a:r>
              <a:rPr sz="1350" spc="-15" dirty="0"/>
              <a:t>Tuổi</a:t>
            </a:r>
            <a:endParaRPr sz="1350" dirty="0"/>
          </a:p>
          <a:p>
            <a:pPr marL="9525">
              <a:spcBef>
                <a:spcPts val="803"/>
              </a:spcBef>
            </a:pPr>
            <a:r>
              <a:rPr sz="1350" spc="-8" dirty="0"/>
              <a:t>-</a:t>
            </a:r>
            <a:r>
              <a:rPr sz="1350" spc="-19" dirty="0"/>
              <a:t>….</a:t>
            </a:r>
            <a:endParaRPr sz="1350" dirty="0"/>
          </a:p>
        </p:txBody>
      </p:sp>
      <p:sp>
        <p:nvSpPr>
          <p:cNvPr id="9" name="object 3">
            <a:extLst>
              <a:ext uri="{FF2B5EF4-FFF2-40B4-BE49-F238E27FC236}">
                <a16:creationId xmlns:a16="http://schemas.microsoft.com/office/drawing/2014/main" id="{299A6921-4B8A-8DFF-A3B7-C3788D4B4A6A}"/>
              </a:ext>
            </a:extLst>
          </p:cNvPr>
          <p:cNvSpPr txBox="1">
            <a:spLocks/>
          </p:cNvSpPr>
          <p:nvPr/>
        </p:nvSpPr>
        <p:spPr>
          <a:xfrm>
            <a:off x="1621995" y="675718"/>
            <a:ext cx="5709321" cy="39417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eaLnBrk="1" hangingPunct="1">
              <a:buClr>
                <a:schemeClr val="dk1"/>
              </a:buClr>
              <a:buSzPts val="2800"/>
              <a:buFont typeface="Fira Sans Extra Condensed"/>
              <a:buNone/>
              <a:defRPr sz="2800" b="1">
                <a:solidFill>
                  <a:schemeClr val="accent1">
                    <a:lumMod val="50000"/>
                  </a:schemeClr>
                </a:solidFill>
                <a:latin typeface="Fira Sans Extra Condensed"/>
                <a:ea typeface="Fira Sans Extra Condensed"/>
                <a:cs typeface="Fira Sans Extra Condensed"/>
              </a:defRPr>
            </a:lvl1pPr>
            <a:lvl2pPr eaLnBrk="1" hangingPunct="1">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eaLnBrk="1" hangingPunct="1">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eaLnBrk="1" hangingPunct="1">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eaLnBrk="1" hangingPunct="1">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eaLnBrk="1" hangingPunct="1">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eaLnBrk="1" hangingPunct="1">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eaLnBrk="1" hangingPunct="1">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eaLnBrk="1" hangingPunct="1">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sz="1800" dirty="0">
                <a:solidFill>
                  <a:schemeClr val="bg2">
                    <a:lumMod val="25000"/>
                  </a:schemeClr>
                </a:solidFill>
                <a:latin typeface="Arial" panose="020B0604020202020204" pitchFamily="34" charset="0"/>
                <a:cs typeface="Arial" panose="020B0604020202020204" pitchFamily="34" charset="0"/>
              </a:rPr>
              <a:t>Thành </a:t>
            </a:r>
            <a:r>
              <a:rPr lang="en-US" sz="1800" dirty="0" err="1">
                <a:solidFill>
                  <a:schemeClr val="bg2">
                    <a:lumMod val="25000"/>
                  </a:schemeClr>
                </a:solidFill>
                <a:latin typeface="Arial" panose="020B0604020202020204" pitchFamily="34" charset="0"/>
                <a:cs typeface="Arial" panose="020B0604020202020204" pitchFamily="34" charset="0"/>
              </a:rPr>
              <a:t>phần</a:t>
            </a:r>
            <a:r>
              <a:rPr lang="en-US" sz="1800" dirty="0">
                <a:solidFill>
                  <a:schemeClr val="bg2">
                    <a:lumMod val="25000"/>
                  </a:schemeClr>
                </a:solidFill>
                <a:latin typeface="Arial" panose="020B0604020202020204" pitchFamily="34" charset="0"/>
                <a:cs typeface="Arial" panose="020B0604020202020204" pitchFamily="34" charset="0"/>
              </a:rPr>
              <a:t> </a:t>
            </a:r>
            <a:r>
              <a:rPr lang="en-US" sz="1800" dirty="0" err="1">
                <a:solidFill>
                  <a:schemeClr val="bg2">
                    <a:lumMod val="25000"/>
                  </a:schemeClr>
                </a:solidFill>
                <a:latin typeface="Arial" panose="020B0604020202020204" pitchFamily="34" charset="0"/>
                <a:cs typeface="Arial" panose="020B0604020202020204" pitchFamily="34" charset="0"/>
              </a:rPr>
              <a:t>hóa</a:t>
            </a:r>
            <a:r>
              <a:rPr lang="en-US" sz="1800" dirty="0">
                <a:solidFill>
                  <a:schemeClr val="bg2">
                    <a:lumMod val="25000"/>
                  </a:schemeClr>
                </a:solidFill>
                <a:latin typeface="Arial" panose="020B0604020202020204" pitchFamily="34" charset="0"/>
                <a:cs typeface="Arial" panose="020B0604020202020204" pitchFamily="34" charset="0"/>
              </a:rPr>
              <a:t> </a:t>
            </a:r>
            <a:r>
              <a:rPr lang="en-US" sz="1800" dirty="0" err="1">
                <a:solidFill>
                  <a:schemeClr val="bg2">
                    <a:lumMod val="25000"/>
                  </a:schemeClr>
                </a:solidFill>
                <a:latin typeface="Arial" panose="020B0604020202020204" pitchFamily="34" charset="0"/>
                <a:cs typeface="Arial" panose="020B0604020202020204" pitchFamily="34" charset="0"/>
              </a:rPr>
              <a:t>học</a:t>
            </a:r>
            <a:r>
              <a:rPr lang="en-US" sz="1800" dirty="0">
                <a:solidFill>
                  <a:schemeClr val="bg2">
                    <a:lumMod val="25000"/>
                  </a:schemeClr>
                </a:solidFill>
                <a:latin typeface="Arial" panose="020B0604020202020204" pitchFamily="34" charset="0"/>
                <a:cs typeface="Arial" panose="020B0604020202020204" pitchFamily="34" charset="0"/>
              </a:rPr>
              <a:t> </a:t>
            </a:r>
            <a:r>
              <a:rPr lang="en-US" sz="1800" dirty="0" err="1">
                <a:solidFill>
                  <a:schemeClr val="bg2">
                    <a:lumMod val="25000"/>
                  </a:schemeClr>
                </a:solidFill>
                <a:latin typeface="Arial" panose="020B0604020202020204" pitchFamily="34" charset="0"/>
                <a:cs typeface="Arial" panose="020B0604020202020204" pitchFamily="34" charset="0"/>
              </a:rPr>
              <a:t>của</a:t>
            </a:r>
            <a:r>
              <a:rPr lang="en-US" sz="1800" dirty="0">
                <a:solidFill>
                  <a:schemeClr val="bg2">
                    <a:lumMod val="25000"/>
                  </a:schemeClr>
                </a:solidFill>
                <a:latin typeface="Arial" panose="020B0604020202020204" pitchFamily="34" charset="0"/>
                <a:cs typeface="Arial" panose="020B0604020202020204" pitchFamily="34" charset="0"/>
              </a:rPr>
              <a:t> </a:t>
            </a:r>
            <a:r>
              <a:rPr lang="en-US" sz="1800" dirty="0" err="1">
                <a:solidFill>
                  <a:schemeClr val="bg2">
                    <a:lumMod val="25000"/>
                  </a:schemeClr>
                </a:solidFill>
                <a:latin typeface="Arial" panose="020B0604020202020204" pitchFamily="34" charset="0"/>
                <a:cs typeface="Arial" panose="020B0604020202020204" pitchFamily="34" charset="0"/>
              </a:rPr>
              <a:t>thủy</a:t>
            </a:r>
            <a:r>
              <a:rPr lang="en-US" sz="1800" dirty="0">
                <a:solidFill>
                  <a:schemeClr val="bg2">
                    <a:lumMod val="25000"/>
                  </a:schemeClr>
                </a:solidFill>
                <a:latin typeface="Arial" panose="020B0604020202020204" pitchFamily="34" charset="0"/>
                <a:cs typeface="Arial" panose="020B0604020202020204" pitchFamily="34" charset="0"/>
              </a:rPr>
              <a:t> </a:t>
            </a:r>
            <a:r>
              <a:rPr lang="en-US" sz="1800" dirty="0" err="1">
                <a:solidFill>
                  <a:schemeClr val="bg2">
                    <a:lumMod val="25000"/>
                  </a:schemeClr>
                </a:solidFill>
                <a:latin typeface="Arial" panose="020B0604020202020204" pitchFamily="34" charset="0"/>
                <a:cs typeface="Arial" panose="020B0604020202020204" pitchFamily="34" charset="0"/>
              </a:rPr>
              <a:t>sản</a:t>
            </a:r>
            <a:r>
              <a:rPr lang="en-US" sz="1800" dirty="0">
                <a:solidFill>
                  <a:schemeClr val="bg2">
                    <a:lumMod val="25000"/>
                  </a:schemeClr>
                </a:solidFill>
                <a:latin typeface="Arial" panose="020B0604020202020204" pitchFamily="34" charset="0"/>
                <a:cs typeface="Arial" panose="020B0604020202020204" pitchFamily="34" charset="0"/>
              </a:rPr>
              <a:t>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idx="4294967295"/>
          </p:nvPr>
        </p:nvSpPr>
        <p:spPr>
          <a:xfrm>
            <a:off x="670432" y="2480017"/>
            <a:ext cx="3465512" cy="342900"/>
          </a:xfrm>
          <a:prstGeom prst="rect">
            <a:avLst/>
          </a:prstGeom>
        </p:spPr>
        <p:txBody>
          <a:bodyPr spcFirstLastPara="1" vert="horz" wrap="square" lIns="0" tIns="11906" rIns="0" bIns="0" rtlCol="0" anchor="ctr" anchorCtr="0">
            <a:spAutoFit/>
          </a:bodyPr>
          <a:lstStyle/>
          <a:p>
            <a:pPr marL="9525">
              <a:spcBef>
                <a:spcPts val="94"/>
              </a:spcBef>
            </a:pPr>
            <a:r>
              <a:rPr sz="2063" b="1" dirty="0">
                <a:solidFill>
                  <a:srgbClr val="000066"/>
                </a:solidFill>
                <a:latin typeface="Arial" panose="020B0604020202020204" pitchFamily="34" charset="0"/>
                <a:cs typeface="Arial" panose="020B0604020202020204" pitchFamily="34" charset="0"/>
              </a:rPr>
              <a:t>SỰ</a:t>
            </a:r>
            <a:r>
              <a:rPr sz="2063" b="1" spc="11" dirty="0">
                <a:solidFill>
                  <a:srgbClr val="000066"/>
                </a:solidFill>
                <a:latin typeface="Arial" panose="020B0604020202020204" pitchFamily="34" charset="0"/>
                <a:cs typeface="Arial" panose="020B0604020202020204" pitchFamily="34" charset="0"/>
              </a:rPr>
              <a:t> </a:t>
            </a:r>
            <a:r>
              <a:rPr sz="2063" b="1" dirty="0">
                <a:solidFill>
                  <a:srgbClr val="000066"/>
                </a:solidFill>
                <a:latin typeface="Arial" panose="020B0604020202020204" pitchFamily="34" charset="0"/>
                <a:cs typeface="Arial" panose="020B0604020202020204" pitchFamily="34" charset="0"/>
              </a:rPr>
              <a:t>BIẾN</a:t>
            </a:r>
            <a:r>
              <a:rPr sz="2063" b="1" spc="124" dirty="0">
                <a:solidFill>
                  <a:srgbClr val="000066"/>
                </a:solidFill>
                <a:latin typeface="Arial" panose="020B0604020202020204" pitchFamily="34" charset="0"/>
                <a:cs typeface="Arial" panose="020B0604020202020204" pitchFamily="34" charset="0"/>
              </a:rPr>
              <a:t> </a:t>
            </a:r>
            <a:r>
              <a:rPr sz="2063" b="1" dirty="0">
                <a:solidFill>
                  <a:srgbClr val="000066"/>
                </a:solidFill>
                <a:latin typeface="Arial" panose="020B0604020202020204" pitchFamily="34" charset="0"/>
                <a:cs typeface="Arial" panose="020B0604020202020204" pitchFamily="34" charset="0"/>
              </a:rPr>
              <a:t>ĐỔI</a:t>
            </a:r>
            <a:r>
              <a:rPr sz="2063" b="1" spc="-23" dirty="0">
                <a:solidFill>
                  <a:srgbClr val="000066"/>
                </a:solidFill>
                <a:latin typeface="Arial" panose="020B0604020202020204" pitchFamily="34" charset="0"/>
                <a:cs typeface="Arial" panose="020B0604020202020204" pitchFamily="34" charset="0"/>
              </a:rPr>
              <a:t> </a:t>
            </a:r>
            <a:r>
              <a:rPr sz="2063" b="1" dirty="0">
                <a:solidFill>
                  <a:srgbClr val="000066"/>
                </a:solidFill>
                <a:latin typeface="Arial" panose="020B0604020202020204" pitchFamily="34" charset="0"/>
                <a:cs typeface="Arial" panose="020B0604020202020204" pitchFamily="34" charset="0"/>
              </a:rPr>
              <a:t>CƠ</a:t>
            </a:r>
            <a:r>
              <a:rPr sz="2063" b="1" spc="23" dirty="0">
                <a:solidFill>
                  <a:srgbClr val="000066"/>
                </a:solidFill>
                <a:latin typeface="Arial" panose="020B0604020202020204" pitchFamily="34" charset="0"/>
                <a:cs typeface="Arial" panose="020B0604020202020204" pitchFamily="34" charset="0"/>
              </a:rPr>
              <a:t> </a:t>
            </a:r>
            <a:r>
              <a:rPr sz="2063" b="1" dirty="0">
                <a:solidFill>
                  <a:srgbClr val="000066"/>
                </a:solidFill>
                <a:latin typeface="Arial" panose="020B0604020202020204" pitchFamily="34" charset="0"/>
                <a:cs typeface="Arial" panose="020B0604020202020204" pitchFamily="34" charset="0"/>
              </a:rPr>
              <a:t>BẮP</a:t>
            </a:r>
            <a:r>
              <a:rPr sz="2063" b="1" spc="68" dirty="0">
                <a:solidFill>
                  <a:srgbClr val="000066"/>
                </a:solidFill>
                <a:latin typeface="Arial" panose="020B0604020202020204" pitchFamily="34" charset="0"/>
                <a:cs typeface="Arial" panose="020B0604020202020204" pitchFamily="34" charset="0"/>
              </a:rPr>
              <a:t> </a:t>
            </a:r>
            <a:r>
              <a:rPr sz="2063" b="1" spc="-15" dirty="0">
                <a:solidFill>
                  <a:srgbClr val="000066"/>
                </a:solidFill>
                <a:latin typeface="Arial" panose="020B0604020202020204" pitchFamily="34" charset="0"/>
                <a:cs typeface="Arial" panose="020B0604020202020204" pitchFamily="34" charset="0"/>
              </a:rPr>
              <a:t>THỊT</a:t>
            </a:r>
            <a:endParaRPr sz="2063" dirty="0">
              <a:latin typeface="Arial" panose="020B0604020202020204" pitchFamily="34" charset="0"/>
              <a:cs typeface="Arial" panose="020B0604020202020204" pitchFamily="34" charset="0"/>
            </a:endParaRPr>
          </a:p>
        </p:txBody>
      </p:sp>
      <p:sp>
        <p:nvSpPr>
          <p:cNvPr id="4" name="object 4"/>
          <p:cNvSpPr txBox="1"/>
          <p:nvPr/>
        </p:nvSpPr>
        <p:spPr>
          <a:xfrm>
            <a:off x="4462272" y="1247114"/>
            <a:ext cx="1230629" cy="217367"/>
          </a:xfrm>
          <a:prstGeom prst="rect">
            <a:avLst/>
          </a:prstGeom>
        </p:spPr>
        <p:txBody>
          <a:bodyPr vert="horz" wrap="square" lIns="0" tIns="9525" rIns="0" bIns="0" rtlCol="0">
            <a:spAutoFit/>
          </a:bodyPr>
          <a:lstStyle/>
          <a:p>
            <a:pPr marL="9525">
              <a:spcBef>
                <a:spcPts val="75"/>
              </a:spcBef>
            </a:pPr>
            <a:r>
              <a:rPr lang="en-US" sz="1350" spc="-23" dirty="0" err="1"/>
              <a:t>Thủy</a:t>
            </a:r>
            <a:r>
              <a:rPr lang="en-US" sz="1350" spc="-23" dirty="0"/>
              <a:t> </a:t>
            </a:r>
            <a:r>
              <a:rPr lang="en-US" sz="1350" spc="-23" dirty="0" err="1"/>
              <a:t>sản</a:t>
            </a:r>
            <a:r>
              <a:rPr sz="1350" spc="-23" dirty="0"/>
              <a:t> </a:t>
            </a:r>
            <a:r>
              <a:rPr sz="1350" spc="-15" dirty="0"/>
              <a:t>chết</a:t>
            </a:r>
            <a:endParaRPr sz="1350" dirty="0"/>
          </a:p>
        </p:txBody>
      </p:sp>
      <p:sp>
        <p:nvSpPr>
          <p:cNvPr id="5" name="object 5"/>
          <p:cNvSpPr txBox="1"/>
          <p:nvPr/>
        </p:nvSpPr>
        <p:spPr>
          <a:xfrm>
            <a:off x="4798694" y="1647783"/>
            <a:ext cx="695325" cy="217367"/>
          </a:xfrm>
          <a:prstGeom prst="rect">
            <a:avLst/>
          </a:prstGeom>
        </p:spPr>
        <p:txBody>
          <a:bodyPr vert="horz" wrap="square" lIns="0" tIns="9525" rIns="0" bIns="0" rtlCol="0">
            <a:spAutoFit/>
          </a:bodyPr>
          <a:lstStyle/>
          <a:p>
            <a:pPr marL="9525">
              <a:spcBef>
                <a:spcPts val="75"/>
              </a:spcBef>
            </a:pPr>
            <a:r>
              <a:rPr sz="1350" dirty="0"/>
              <a:t>Tiết</a:t>
            </a:r>
            <a:r>
              <a:rPr sz="1350" spc="-64" dirty="0"/>
              <a:t> </a:t>
            </a:r>
            <a:r>
              <a:rPr sz="1350" spc="-15" dirty="0"/>
              <a:t>nhớt</a:t>
            </a:r>
            <a:endParaRPr sz="1350"/>
          </a:p>
        </p:txBody>
      </p:sp>
      <p:sp>
        <p:nvSpPr>
          <p:cNvPr id="6" name="object 6"/>
          <p:cNvSpPr/>
          <p:nvPr/>
        </p:nvSpPr>
        <p:spPr>
          <a:xfrm>
            <a:off x="4057650" y="2017877"/>
            <a:ext cx="2057400" cy="275273"/>
          </a:xfrm>
          <a:custGeom>
            <a:avLst/>
            <a:gdLst/>
            <a:ahLst/>
            <a:cxnLst/>
            <a:rect l="l" t="t" r="r" b="b"/>
            <a:pathLst>
              <a:path w="2743200" h="367030">
                <a:moveTo>
                  <a:pt x="2743200" y="0"/>
                </a:moveTo>
                <a:lnTo>
                  <a:pt x="0" y="0"/>
                </a:lnTo>
                <a:lnTo>
                  <a:pt x="0" y="366712"/>
                </a:lnTo>
                <a:lnTo>
                  <a:pt x="2743200" y="366712"/>
                </a:lnTo>
                <a:lnTo>
                  <a:pt x="2743200" y="0"/>
                </a:lnTo>
                <a:close/>
              </a:path>
            </a:pathLst>
          </a:custGeom>
          <a:solidFill>
            <a:srgbClr val="000066"/>
          </a:solidFill>
        </p:spPr>
        <p:txBody>
          <a:bodyPr wrap="square" lIns="0" tIns="0" rIns="0" bIns="0" rtlCol="0"/>
          <a:lstStyle/>
          <a:p>
            <a:endParaRPr sz="1050"/>
          </a:p>
        </p:txBody>
      </p:sp>
      <p:sp>
        <p:nvSpPr>
          <p:cNvPr id="7" name="object 7"/>
          <p:cNvSpPr txBox="1"/>
          <p:nvPr/>
        </p:nvSpPr>
        <p:spPr>
          <a:xfrm>
            <a:off x="4057650" y="2037689"/>
            <a:ext cx="2057400" cy="217367"/>
          </a:xfrm>
          <a:prstGeom prst="rect">
            <a:avLst/>
          </a:prstGeom>
        </p:spPr>
        <p:txBody>
          <a:bodyPr vert="horz" wrap="square" lIns="0" tIns="9525" rIns="0" bIns="0" rtlCol="0">
            <a:spAutoFit/>
          </a:bodyPr>
          <a:lstStyle/>
          <a:p>
            <a:pPr marL="113824">
              <a:spcBef>
                <a:spcPts val="75"/>
              </a:spcBef>
            </a:pPr>
            <a:r>
              <a:rPr sz="1350" b="1" dirty="0">
                <a:solidFill>
                  <a:srgbClr val="FFCC00"/>
                </a:solidFill>
              </a:rPr>
              <a:t>Ng</a:t>
            </a:r>
            <a:r>
              <a:rPr lang="vi-VN" sz="1350" b="1" dirty="0">
                <a:solidFill>
                  <a:srgbClr val="FFCC00"/>
                </a:solidFill>
              </a:rPr>
              <a:t>ư</a:t>
            </a:r>
            <a:r>
              <a:rPr sz="1350" b="1" dirty="0">
                <a:solidFill>
                  <a:srgbClr val="FFCC00"/>
                </a:solidFill>
              </a:rPr>
              <a:t>ng</a:t>
            </a:r>
            <a:r>
              <a:rPr sz="1350" b="1" spc="-38" dirty="0">
                <a:solidFill>
                  <a:srgbClr val="FFCC00"/>
                </a:solidFill>
              </a:rPr>
              <a:t> </a:t>
            </a:r>
            <a:r>
              <a:rPr sz="1350" b="1" dirty="0">
                <a:solidFill>
                  <a:srgbClr val="FFCC00"/>
                </a:solidFill>
              </a:rPr>
              <a:t>tuần</a:t>
            </a:r>
            <a:r>
              <a:rPr sz="1350" b="1" spc="15" dirty="0">
                <a:solidFill>
                  <a:srgbClr val="FFCC00"/>
                </a:solidFill>
              </a:rPr>
              <a:t> </a:t>
            </a:r>
            <a:r>
              <a:rPr sz="1350" b="1" dirty="0">
                <a:solidFill>
                  <a:srgbClr val="FFCC00"/>
                </a:solidFill>
              </a:rPr>
              <a:t>hoàn</a:t>
            </a:r>
            <a:r>
              <a:rPr sz="1350" b="1" spc="-38" dirty="0">
                <a:solidFill>
                  <a:srgbClr val="FFCC00"/>
                </a:solidFill>
              </a:rPr>
              <a:t> </a:t>
            </a:r>
            <a:r>
              <a:rPr sz="1350" b="1" spc="-19" dirty="0">
                <a:solidFill>
                  <a:srgbClr val="FFCC00"/>
                </a:solidFill>
              </a:rPr>
              <a:t>máu</a:t>
            </a:r>
            <a:endParaRPr sz="1350" dirty="0"/>
          </a:p>
        </p:txBody>
      </p:sp>
      <p:sp>
        <p:nvSpPr>
          <p:cNvPr id="8" name="object 8"/>
          <p:cNvSpPr txBox="1"/>
          <p:nvPr/>
        </p:nvSpPr>
        <p:spPr>
          <a:xfrm>
            <a:off x="4462271" y="2438121"/>
            <a:ext cx="1654493" cy="566181"/>
          </a:xfrm>
          <a:prstGeom prst="rect">
            <a:avLst/>
          </a:prstGeom>
        </p:spPr>
        <p:txBody>
          <a:bodyPr vert="horz" wrap="square" lIns="0" tIns="9525" rIns="0" bIns="0" rtlCol="0">
            <a:spAutoFit/>
          </a:bodyPr>
          <a:lstStyle/>
          <a:p>
            <a:pPr marL="9525">
              <a:spcBef>
                <a:spcPts val="75"/>
              </a:spcBef>
            </a:pPr>
            <a:r>
              <a:rPr sz="1350" dirty="0"/>
              <a:t>Oxi</a:t>
            </a:r>
            <a:r>
              <a:rPr sz="1350" spc="-26" dirty="0"/>
              <a:t> </a:t>
            </a:r>
            <a:r>
              <a:rPr sz="1350" dirty="0"/>
              <a:t>cung</a:t>
            </a:r>
            <a:r>
              <a:rPr sz="1350" spc="-23" dirty="0"/>
              <a:t> </a:t>
            </a:r>
            <a:r>
              <a:rPr sz="1350" dirty="0"/>
              <a:t>cấp</a:t>
            </a:r>
            <a:r>
              <a:rPr sz="1350" spc="30" dirty="0"/>
              <a:t> </a:t>
            </a:r>
            <a:r>
              <a:rPr sz="1350" spc="-19" dirty="0"/>
              <a:t>kém</a:t>
            </a:r>
            <a:endParaRPr sz="1350"/>
          </a:p>
          <a:p>
            <a:pPr marL="9525">
              <a:spcBef>
                <a:spcPts val="1084"/>
              </a:spcBef>
            </a:pPr>
            <a:r>
              <a:rPr sz="1350" dirty="0"/>
              <a:t>Giảm</a:t>
            </a:r>
            <a:r>
              <a:rPr sz="1350" spc="-15" dirty="0"/>
              <a:t> </a:t>
            </a:r>
            <a:r>
              <a:rPr sz="1350" dirty="0"/>
              <a:t>thế</a:t>
            </a:r>
            <a:r>
              <a:rPr sz="1350" spc="-30" dirty="0"/>
              <a:t> </a:t>
            </a:r>
            <a:r>
              <a:rPr sz="1350" dirty="0"/>
              <a:t>oxi</a:t>
            </a:r>
            <a:r>
              <a:rPr sz="1350" spc="-30" dirty="0"/>
              <a:t> </a:t>
            </a:r>
            <a:r>
              <a:rPr sz="1350" dirty="0"/>
              <a:t>hóa</a:t>
            </a:r>
            <a:r>
              <a:rPr sz="1350" spc="26" dirty="0"/>
              <a:t> </a:t>
            </a:r>
            <a:r>
              <a:rPr sz="1350" spc="-19" dirty="0"/>
              <a:t>khử</a:t>
            </a:r>
            <a:endParaRPr sz="1350"/>
          </a:p>
        </p:txBody>
      </p:sp>
      <p:sp>
        <p:nvSpPr>
          <p:cNvPr id="9" name="object 9"/>
          <p:cNvSpPr txBox="1"/>
          <p:nvPr/>
        </p:nvSpPr>
        <p:spPr>
          <a:xfrm>
            <a:off x="2917508" y="3192786"/>
            <a:ext cx="1975961" cy="217367"/>
          </a:xfrm>
          <a:prstGeom prst="rect">
            <a:avLst/>
          </a:prstGeom>
        </p:spPr>
        <p:txBody>
          <a:bodyPr vert="horz" wrap="square" lIns="0" tIns="9525" rIns="0" bIns="0" rtlCol="0">
            <a:spAutoFit/>
          </a:bodyPr>
          <a:lstStyle/>
          <a:p>
            <a:pPr marL="9525">
              <a:spcBef>
                <a:spcPts val="75"/>
              </a:spcBef>
            </a:pPr>
            <a:r>
              <a:rPr sz="1350" dirty="0"/>
              <a:t>Hô</a:t>
            </a:r>
            <a:r>
              <a:rPr sz="1350" spc="-30" dirty="0"/>
              <a:t> </a:t>
            </a:r>
            <a:r>
              <a:rPr sz="1350" dirty="0"/>
              <a:t>hấp</a:t>
            </a:r>
            <a:r>
              <a:rPr sz="1350" spc="26" dirty="0"/>
              <a:t> </a:t>
            </a:r>
            <a:r>
              <a:rPr sz="1350" dirty="0"/>
              <a:t>yếm</a:t>
            </a:r>
            <a:r>
              <a:rPr sz="1350" spc="-11" dirty="0"/>
              <a:t> </a:t>
            </a:r>
            <a:r>
              <a:rPr sz="1350" dirty="0"/>
              <a:t>khí</a:t>
            </a:r>
            <a:r>
              <a:rPr sz="1350" spc="8" dirty="0"/>
              <a:t> </a:t>
            </a:r>
            <a:r>
              <a:rPr sz="1350" dirty="0"/>
              <a:t>(</a:t>
            </a:r>
            <a:r>
              <a:rPr sz="1350" spc="-60" dirty="0"/>
              <a:t> </a:t>
            </a:r>
            <a:r>
              <a:rPr sz="1350" dirty="0"/>
              <a:t>30</a:t>
            </a:r>
            <a:r>
              <a:rPr sz="1350" spc="-79" dirty="0"/>
              <a:t> </a:t>
            </a:r>
            <a:r>
              <a:rPr sz="1350" spc="-15" dirty="0"/>
              <a:t>ATP)</a:t>
            </a:r>
            <a:endParaRPr sz="1350"/>
          </a:p>
        </p:txBody>
      </p:sp>
      <p:sp>
        <p:nvSpPr>
          <p:cNvPr id="10" name="object 10"/>
          <p:cNvSpPr txBox="1"/>
          <p:nvPr/>
        </p:nvSpPr>
        <p:spPr>
          <a:xfrm>
            <a:off x="6178390" y="3192786"/>
            <a:ext cx="1825943" cy="217367"/>
          </a:xfrm>
          <a:prstGeom prst="rect">
            <a:avLst/>
          </a:prstGeom>
        </p:spPr>
        <p:txBody>
          <a:bodyPr vert="horz" wrap="square" lIns="0" tIns="9525" rIns="0" bIns="0" rtlCol="0">
            <a:spAutoFit/>
          </a:bodyPr>
          <a:lstStyle/>
          <a:p>
            <a:pPr marL="9525">
              <a:spcBef>
                <a:spcPts val="75"/>
              </a:spcBef>
            </a:pPr>
            <a:r>
              <a:rPr sz="1350" dirty="0"/>
              <a:t>Glycogen</a:t>
            </a:r>
            <a:r>
              <a:rPr sz="1350" spc="4" dirty="0"/>
              <a:t> </a:t>
            </a:r>
            <a:r>
              <a:rPr sz="1350" dirty="0"/>
              <a:t>tạo</a:t>
            </a:r>
            <a:r>
              <a:rPr sz="1350" spc="-49" dirty="0"/>
              <a:t> </a:t>
            </a:r>
            <a:r>
              <a:rPr sz="1350" dirty="0"/>
              <a:t>acid</a:t>
            </a:r>
            <a:r>
              <a:rPr sz="1350" spc="8" dirty="0"/>
              <a:t> </a:t>
            </a:r>
            <a:r>
              <a:rPr sz="1350" spc="-8" dirty="0"/>
              <a:t>lactic</a:t>
            </a:r>
            <a:endParaRPr sz="1350"/>
          </a:p>
        </p:txBody>
      </p:sp>
      <p:sp>
        <p:nvSpPr>
          <p:cNvPr id="11" name="object 11"/>
          <p:cNvSpPr/>
          <p:nvPr/>
        </p:nvSpPr>
        <p:spPr>
          <a:xfrm>
            <a:off x="2857500" y="3560975"/>
            <a:ext cx="1828800" cy="481013"/>
          </a:xfrm>
          <a:custGeom>
            <a:avLst/>
            <a:gdLst/>
            <a:ahLst/>
            <a:cxnLst/>
            <a:rect l="l" t="t" r="r" b="b"/>
            <a:pathLst>
              <a:path w="2438400" h="641350">
                <a:moveTo>
                  <a:pt x="2438400" y="0"/>
                </a:moveTo>
                <a:lnTo>
                  <a:pt x="0" y="0"/>
                </a:lnTo>
                <a:lnTo>
                  <a:pt x="0" y="641350"/>
                </a:lnTo>
                <a:lnTo>
                  <a:pt x="2438400" y="641350"/>
                </a:lnTo>
                <a:lnTo>
                  <a:pt x="2438400" y="0"/>
                </a:lnTo>
                <a:close/>
              </a:path>
            </a:pathLst>
          </a:custGeom>
          <a:solidFill>
            <a:srgbClr val="000066"/>
          </a:solidFill>
        </p:spPr>
        <p:txBody>
          <a:bodyPr wrap="square" lIns="0" tIns="0" rIns="0" bIns="0" rtlCol="0"/>
          <a:lstStyle/>
          <a:p>
            <a:endParaRPr sz="1050"/>
          </a:p>
        </p:txBody>
      </p:sp>
      <p:sp>
        <p:nvSpPr>
          <p:cNvPr id="12" name="object 12"/>
          <p:cNvSpPr txBox="1"/>
          <p:nvPr/>
        </p:nvSpPr>
        <p:spPr>
          <a:xfrm>
            <a:off x="2975133" y="3582834"/>
            <a:ext cx="1599248" cy="425116"/>
          </a:xfrm>
          <a:prstGeom prst="rect">
            <a:avLst/>
          </a:prstGeom>
        </p:spPr>
        <p:txBody>
          <a:bodyPr vert="horz" wrap="square" lIns="0" tIns="9525" rIns="0" bIns="0" rtlCol="0">
            <a:spAutoFit/>
          </a:bodyPr>
          <a:lstStyle/>
          <a:p>
            <a:pPr marL="9525">
              <a:spcBef>
                <a:spcPts val="75"/>
              </a:spcBef>
            </a:pPr>
            <a:r>
              <a:rPr sz="1350" b="1" dirty="0" err="1">
                <a:solidFill>
                  <a:srgbClr val="FFCC00"/>
                </a:solidFill>
              </a:rPr>
              <a:t>Giảm</a:t>
            </a:r>
            <a:r>
              <a:rPr sz="1350" b="1" spc="-4" dirty="0">
                <a:solidFill>
                  <a:srgbClr val="FFCC00"/>
                </a:solidFill>
              </a:rPr>
              <a:t> </a:t>
            </a:r>
            <a:r>
              <a:rPr sz="1350" b="1" spc="-8" dirty="0">
                <a:solidFill>
                  <a:srgbClr val="FFCC00"/>
                </a:solidFill>
              </a:rPr>
              <a:t>l</a:t>
            </a:r>
            <a:r>
              <a:rPr lang="vi-VN" sz="1350" b="1" spc="-8" dirty="0">
                <a:solidFill>
                  <a:srgbClr val="FFCC00"/>
                </a:solidFill>
              </a:rPr>
              <a:t>ư</a:t>
            </a:r>
            <a:r>
              <a:rPr sz="1350" b="1" spc="-8" dirty="0" err="1">
                <a:solidFill>
                  <a:srgbClr val="FFCC00"/>
                </a:solidFill>
              </a:rPr>
              <a:t>ợng</a:t>
            </a:r>
            <a:r>
              <a:rPr sz="1350" b="1" spc="-79" dirty="0">
                <a:solidFill>
                  <a:srgbClr val="FFCC00"/>
                </a:solidFill>
              </a:rPr>
              <a:t> </a:t>
            </a:r>
            <a:r>
              <a:rPr sz="1350" b="1" spc="-38" dirty="0">
                <a:solidFill>
                  <a:srgbClr val="FFCC00"/>
                </a:solidFill>
              </a:rPr>
              <a:t>ATP</a:t>
            </a:r>
            <a:r>
              <a:rPr sz="1350" b="1" spc="-41" dirty="0">
                <a:solidFill>
                  <a:srgbClr val="FFCC00"/>
                </a:solidFill>
              </a:rPr>
              <a:t> </a:t>
            </a:r>
            <a:r>
              <a:rPr sz="1350" b="1" spc="-19" dirty="0">
                <a:solidFill>
                  <a:srgbClr val="FFCC00"/>
                </a:solidFill>
              </a:rPr>
              <a:t>và</a:t>
            </a:r>
            <a:endParaRPr sz="1350" dirty="0"/>
          </a:p>
          <a:p>
            <a:pPr marL="73819">
              <a:spcBef>
                <a:spcPts val="15"/>
              </a:spcBef>
            </a:pPr>
            <a:r>
              <a:rPr sz="1350" b="1" dirty="0">
                <a:solidFill>
                  <a:srgbClr val="FFCC00"/>
                </a:solidFill>
              </a:rPr>
              <a:t>creatine</a:t>
            </a:r>
            <a:r>
              <a:rPr sz="1350" b="1" spc="-8" dirty="0">
                <a:solidFill>
                  <a:srgbClr val="FFCC00"/>
                </a:solidFill>
              </a:rPr>
              <a:t> photphat</a:t>
            </a:r>
            <a:endParaRPr sz="1350" dirty="0"/>
          </a:p>
        </p:txBody>
      </p:sp>
      <p:sp>
        <p:nvSpPr>
          <p:cNvPr id="13" name="object 13"/>
          <p:cNvSpPr/>
          <p:nvPr/>
        </p:nvSpPr>
        <p:spPr>
          <a:xfrm>
            <a:off x="6400800" y="3618077"/>
            <a:ext cx="1085850" cy="275273"/>
          </a:xfrm>
          <a:custGeom>
            <a:avLst/>
            <a:gdLst/>
            <a:ahLst/>
            <a:cxnLst/>
            <a:rect l="l" t="t" r="r" b="b"/>
            <a:pathLst>
              <a:path w="1447800" h="367029">
                <a:moveTo>
                  <a:pt x="1447800" y="0"/>
                </a:moveTo>
                <a:lnTo>
                  <a:pt x="0" y="0"/>
                </a:lnTo>
                <a:lnTo>
                  <a:pt x="0" y="366712"/>
                </a:lnTo>
                <a:lnTo>
                  <a:pt x="1447800" y="366712"/>
                </a:lnTo>
                <a:lnTo>
                  <a:pt x="1447800" y="0"/>
                </a:lnTo>
                <a:close/>
              </a:path>
            </a:pathLst>
          </a:custGeom>
          <a:solidFill>
            <a:srgbClr val="000066"/>
          </a:solidFill>
        </p:spPr>
        <p:txBody>
          <a:bodyPr wrap="square" lIns="0" tIns="0" rIns="0" bIns="0" rtlCol="0"/>
          <a:lstStyle/>
          <a:p>
            <a:endParaRPr sz="1050"/>
          </a:p>
        </p:txBody>
      </p:sp>
      <p:sp>
        <p:nvSpPr>
          <p:cNvPr id="14" name="object 14"/>
          <p:cNvSpPr txBox="1"/>
          <p:nvPr/>
        </p:nvSpPr>
        <p:spPr>
          <a:xfrm>
            <a:off x="6400800" y="3639985"/>
            <a:ext cx="1085850" cy="217367"/>
          </a:xfrm>
          <a:prstGeom prst="rect">
            <a:avLst/>
          </a:prstGeom>
        </p:spPr>
        <p:txBody>
          <a:bodyPr vert="horz" wrap="square" lIns="0" tIns="9525" rIns="0" bIns="0" rtlCol="0">
            <a:spAutoFit/>
          </a:bodyPr>
          <a:lstStyle/>
          <a:p>
            <a:pPr marL="209550">
              <a:spcBef>
                <a:spcPts val="75"/>
              </a:spcBef>
            </a:pPr>
            <a:r>
              <a:rPr sz="1350" b="1" dirty="0">
                <a:solidFill>
                  <a:srgbClr val="FFCC00"/>
                </a:solidFill>
              </a:rPr>
              <a:t>pH</a:t>
            </a:r>
            <a:r>
              <a:rPr sz="1350" b="1" spc="8" dirty="0">
                <a:solidFill>
                  <a:srgbClr val="FFCC00"/>
                </a:solidFill>
              </a:rPr>
              <a:t> </a:t>
            </a:r>
            <a:r>
              <a:rPr sz="1350" b="1" spc="-15" dirty="0">
                <a:solidFill>
                  <a:srgbClr val="FFCC00"/>
                </a:solidFill>
              </a:rPr>
              <a:t>giảm</a:t>
            </a:r>
            <a:endParaRPr sz="1350"/>
          </a:p>
        </p:txBody>
      </p:sp>
      <p:sp>
        <p:nvSpPr>
          <p:cNvPr id="15" name="object 15"/>
          <p:cNvSpPr txBox="1"/>
          <p:nvPr/>
        </p:nvSpPr>
        <p:spPr>
          <a:xfrm>
            <a:off x="2802969" y="4165765"/>
            <a:ext cx="1624013" cy="217367"/>
          </a:xfrm>
          <a:prstGeom prst="rect">
            <a:avLst/>
          </a:prstGeom>
        </p:spPr>
        <p:txBody>
          <a:bodyPr vert="horz" wrap="square" lIns="0" tIns="9525" rIns="0" bIns="0" rtlCol="0">
            <a:spAutoFit/>
          </a:bodyPr>
          <a:lstStyle/>
          <a:p>
            <a:pPr marL="9525">
              <a:spcBef>
                <a:spcPts val="75"/>
              </a:spcBef>
            </a:pPr>
            <a:r>
              <a:rPr sz="1350" dirty="0"/>
              <a:t>Khởi</a:t>
            </a:r>
            <a:r>
              <a:rPr sz="1350" spc="-23" dirty="0"/>
              <a:t> </a:t>
            </a:r>
            <a:r>
              <a:rPr sz="1350" dirty="0"/>
              <a:t>đầu</a:t>
            </a:r>
            <a:r>
              <a:rPr sz="1350" spc="34" dirty="0"/>
              <a:t> </a:t>
            </a:r>
            <a:r>
              <a:rPr sz="1350" dirty="0"/>
              <a:t>sự</a:t>
            </a:r>
            <a:r>
              <a:rPr sz="1350" spc="-56" dirty="0"/>
              <a:t> </a:t>
            </a:r>
            <a:r>
              <a:rPr sz="1350" dirty="0"/>
              <a:t>co</a:t>
            </a:r>
            <a:r>
              <a:rPr sz="1350" spc="-19" dirty="0"/>
              <a:t> </a:t>
            </a:r>
            <a:r>
              <a:rPr sz="1350" spc="-15" dirty="0"/>
              <a:t>cứng</a:t>
            </a:r>
            <a:endParaRPr sz="1350"/>
          </a:p>
        </p:txBody>
      </p:sp>
      <p:sp>
        <p:nvSpPr>
          <p:cNvPr id="16" name="object 16"/>
          <p:cNvSpPr txBox="1"/>
          <p:nvPr/>
        </p:nvSpPr>
        <p:spPr>
          <a:xfrm>
            <a:off x="4691063" y="4155002"/>
            <a:ext cx="1257300" cy="217367"/>
          </a:xfrm>
          <a:prstGeom prst="rect">
            <a:avLst/>
          </a:prstGeom>
        </p:spPr>
        <p:txBody>
          <a:bodyPr vert="horz" wrap="square" lIns="0" tIns="9525" rIns="0" bIns="0" rtlCol="0">
            <a:spAutoFit/>
          </a:bodyPr>
          <a:lstStyle/>
          <a:p>
            <a:pPr marL="9525">
              <a:spcBef>
                <a:spcPts val="75"/>
              </a:spcBef>
            </a:pPr>
            <a:r>
              <a:rPr sz="1350" dirty="0"/>
              <a:t>Biến</a:t>
            </a:r>
            <a:r>
              <a:rPr sz="1350" spc="26" dirty="0"/>
              <a:t> </a:t>
            </a:r>
            <a:r>
              <a:rPr sz="1350" dirty="0"/>
              <a:t>tính</a:t>
            </a:r>
            <a:r>
              <a:rPr sz="1350" spc="-75" dirty="0"/>
              <a:t> </a:t>
            </a:r>
            <a:r>
              <a:rPr sz="1350" spc="-8" dirty="0"/>
              <a:t>protein</a:t>
            </a:r>
            <a:endParaRPr sz="1350"/>
          </a:p>
        </p:txBody>
      </p:sp>
      <p:sp>
        <p:nvSpPr>
          <p:cNvPr id="17" name="object 17"/>
          <p:cNvSpPr txBox="1"/>
          <p:nvPr/>
        </p:nvSpPr>
        <p:spPr>
          <a:xfrm>
            <a:off x="6350032" y="4131189"/>
            <a:ext cx="1356836" cy="425116"/>
          </a:xfrm>
          <a:prstGeom prst="rect">
            <a:avLst/>
          </a:prstGeom>
        </p:spPr>
        <p:txBody>
          <a:bodyPr vert="horz" wrap="square" lIns="0" tIns="9525" rIns="0" bIns="0" rtlCol="0">
            <a:spAutoFit/>
          </a:bodyPr>
          <a:lstStyle/>
          <a:p>
            <a:pPr marL="9525">
              <a:spcBef>
                <a:spcPts val="75"/>
              </a:spcBef>
            </a:pPr>
            <a:r>
              <a:rPr sz="1350" dirty="0"/>
              <a:t>Cathepsin</a:t>
            </a:r>
            <a:r>
              <a:rPr sz="1350" spc="-19" dirty="0"/>
              <a:t> </a:t>
            </a:r>
            <a:r>
              <a:rPr sz="1350" spc="-8" dirty="0"/>
              <a:t>phóng</a:t>
            </a:r>
            <a:endParaRPr sz="1350"/>
          </a:p>
          <a:p>
            <a:pPr marL="9525">
              <a:spcBef>
                <a:spcPts val="15"/>
              </a:spcBef>
            </a:pPr>
            <a:r>
              <a:rPr sz="1350" dirty="0"/>
              <a:t>thích</a:t>
            </a:r>
            <a:r>
              <a:rPr sz="1350" spc="-38" dirty="0"/>
              <a:t> </a:t>
            </a:r>
            <a:r>
              <a:rPr sz="1350" dirty="0"/>
              <a:t>&amp;</a:t>
            </a:r>
            <a:r>
              <a:rPr sz="1350" spc="-60" dirty="0"/>
              <a:t> </a:t>
            </a:r>
            <a:r>
              <a:rPr sz="1350" dirty="0"/>
              <a:t>hoạt</a:t>
            </a:r>
            <a:r>
              <a:rPr sz="1350" spc="68" dirty="0"/>
              <a:t> </a:t>
            </a:r>
            <a:r>
              <a:rPr sz="1350" spc="-15" dirty="0"/>
              <a:t>động</a:t>
            </a:r>
            <a:endParaRPr sz="1350"/>
          </a:p>
        </p:txBody>
      </p:sp>
      <p:sp>
        <p:nvSpPr>
          <p:cNvPr id="18" name="object 18"/>
          <p:cNvSpPr txBox="1"/>
          <p:nvPr/>
        </p:nvSpPr>
        <p:spPr>
          <a:xfrm>
            <a:off x="6235541" y="4612963"/>
            <a:ext cx="696754" cy="425116"/>
          </a:xfrm>
          <a:prstGeom prst="rect">
            <a:avLst/>
          </a:prstGeom>
        </p:spPr>
        <p:txBody>
          <a:bodyPr vert="horz" wrap="square" lIns="0" tIns="9525" rIns="0" bIns="0" rtlCol="0">
            <a:spAutoFit/>
          </a:bodyPr>
          <a:lstStyle/>
          <a:p>
            <a:pPr marL="9525">
              <a:spcBef>
                <a:spcPts val="75"/>
              </a:spcBef>
            </a:pPr>
            <a:r>
              <a:rPr sz="1350" dirty="0"/>
              <a:t>Phân</a:t>
            </a:r>
            <a:r>
              <a:rPr sz="1350" spc="4" dirty="0"/>
              <a:t> </a:t>
            </a:r>
            <a:r>
              <a:rPr sz="1350" spc="-19" dirty="0"/>
              <a:t>cắt</a:t>
            </a:r>
            <a:endParaRPr sz="1350"/>
          </a:p>
          <a:p>
            <a:pPr marL="9525">
              <a:spcBef>
                <a:spcPts val="15"/>
              </a:spcBef>
            </a:pPr>
            <a:r>
              <a:rPr sz="1350" spc="-8" dirty="0"/>
              <a:t>protein</a:t>
            </a:r>
            <a:endParaRPr sz="1350"/>
          </a:p>
        </p:txBody>
      </p:sp>
      <p:sp>
        <p:nvSpPr>
          <p:cNvPr id="19" name="object 19"/>
          <p:cNvSpPr txBox="1"/>
          <p:nvPr/>
        </p:nvSpPr>
        <p:spPr>
          <a:xfrm>
            <a:off x="7150894" y="4670114"/>
            <a:ext cx="1122521" cy="217367"/>
          </a:xfrm>
          <a:prstGeom prst="rect">
            <a:avLst/>
          </a:prstGeom>
        </p:spPr>
        <p:txBody>
          <a:bodyPr vert="horz" wrap="square" lIns="0" tIns="9525" rIns="0" bIns="0" rtlCol="0">
            <a:spAutoFit/>
          </a:bodyPr>
          <a:lstStyle/>
          <a:p>
            <a:pPr marL="9525">
              <a:spcBef>
                <a:spcPts val="75"/>
              </a:spcBef>
            </a:pPr>
            <a:r>
              <a:rPr sz="1350" dirty="0"/>
              <a:t>VSV</a:t>
            </a:r>
            <a:r>
              <a:rPr sz="1350" spc="-26" dirty="0"/>
              <a:t> </a:t>
            </a:r>
            <a:r>
              <a:rPr sz="1350" dirty="0"/>
              <a:t>phát</a:t>
            </a:r>
            <a:r>
              <a:rPr sz="1350" spc="-4" dirty="0"/>
              <a:t> </a:t>
            </a:r>
            <a:r>
              <a:rPr sz="1350" spc="-15" dirty="0"/>
              <a:t>triển</a:t>
            </a:r>
            <a:endParaRPr sz="1350"/>
          </a:p>
        </p:txBody>
      </p:sp>
      <p:sp>
        <p:nvSpPr>
          <p:cNvPr id="20" name="object 20"/>
          <p:cNvSpPr txBox="1"/>
          <p:nvPr/>
        </p:nvSpPr>
        <p:spPr>
          <a:xfrm>
            <a:off x="4919663" y="4612963"/>
            <a:ext cx="961549" cy="414697"/>
          </a:xfrm>
          <a:prstGeom prst="rect">
            <a:avLst/>
          </a:prstGeom>
        </p:spPr>
        <p:txBody>
          <a:bodyPr vert="horz" wrap="square" lIns="0" tIns="8096" rIns="0" bIns="0" rtlCol="0">
            <a:spAutoFit/>
          </a:bodyPr>
          <a:lstStyle/>
          <a:p>
            <a:pPr marL="9525" marR="3810">
              <a:lnSpc>
                <a:spcPct val="100800"/>
              </a:lnSpc>
              <a:spcBef>
                <a:spcPts val="64"/>
              </a:spcBef>
            </a:pPr>
            <a:r>
              <a:rPr sz="1350" dirty="0"/>
              <a:t>Thoát</a:t>
            </a:r>
            <a:r>
              <a:rPr sz="1350" spc="-11" dirty="0"/>
              <a:t> </a:t>
            </a:r>
            <a:r>
              <a:rPr sz="1350" spc="-8" dirty="0"/>
              <a:t>nước, </a:t>
            </a:r>
            <a:r>
              <a:rPr sz="1350" dirty="0"/>
              <a:t>mất</a:t>
            </a:r>
            <a:r>
              <a:rPr sz="1350" spc="15" dirty="0"/>
              <a:t> </a:t>
            </a:r>
            <a:r>
              <a:rPr sz="1350" spc="-19" dirty="0"/>
              <a:t>màu</a:t>
            </a:r>
            <a:endParaRPr sz="1350"/>
          </a:p>
        </p:txBody>
      </p:sp>
      <p:sp>
        <p:nvSpPr>
          <p:cNvPr id="21" name="object 21"/>
          <p:cNvSpPr txBox="1"/>
          <p:nvPr/>
        </p:nvSpPr>
        <p:spPr>
          <a:xfrm>
            <a:off x="2917508" y="4727264"/>
            <a:ext cx="1842135" cy="217367"/>
          </a:xfrm>
          <a:prstGeom prst="rect">
            <a:avLst/>
          </a:prstGeom>
        </p:spPr>
        <p:txBody>
          <a:bodyPr vert="horz" wrap="square" lIns="0" tIns="9525" rIns="0" bIns="0" rtlCol="0">
            <a:spAutoFit/>
          </a:bodyPr>
          <a:lstStyle/>
          <a:p>
            <a:pPr marL="9525">
              <a:spcBef>
                <a:spcPts val="75"/>
              </a:spcBef>
            </a:pPr>
            <a:r>
              <a:rPr sz="1350" dirty="0"/>
              <a:t>Tích</a:t>
            </a:r>
            <a:r>
              <a:rPr sz="1350" spc="-79" dirty="0"/>
              <a:t> </a:t>
            </a:r>
            <a:r>
              <a:rPr sz="1350" dirty="0"/>
              <a:t>tụ</a:t>
            </a:r>
            <a:r>
              <a:rPr sz="1350" spc="-23" dirty="0"/>
              <a:t> </a:t>
            </a:r>
            <a:r>
              <a:rPr sz="1350" dirty="0"/>
              <a:t>chất</a:t>
            </a:r>
            <a:r>
              <a:rPr sz="1350" spc="8" dirty="0"/>
              <a:t> </a:t>
            </a:r>
            <a:r>
              <a:rPr sz="1350" dirty="0"/>
              <a:t>chuyển</a:t>
            </a:r>
            <a:r>
              <a:rPr sz="1350" spc="30" dirty="0"/>
              <a:t> </a:t>
            </a:r>
            <a:r>
              <a:rPr sz="1350" spc="-19" dirty="0"/>
              <a:t>hóa</a:t>
            </a:r>
            <a:endParaRPr sz="1350"/>
          </a:p>
        </p:txBody>
      </p:sp>
      <p:pic>
        <p:nvPicPr>
          <p:cNvPr id="22" name="object 22"/>
          <p:cNvPicPr/>
          <p:nvPr/>
        </p:nvPicPr>
        <p:blipFill>
          <a:blip r:embed="rId2" cstate="print"/>
          <a:stretch>
            <a:fillRect/>
          </a:stretch>
        </p:blipFill>
        <p:spPr>
          <a:xfrm>
            <a:off x="5114925" y="1446425"/>
            <a:ext cx="57102" cy="171355"/>
          </a:xfrm>
          <a:prstGeom prst="rect">
            <a:avLst/>
          </a:prstGeom>
        </p:spPr>
      </p:pic>
      <p:grpSp>
        <p:nvGrpSpPr>
          <p:cNvPr id="23" name="object 23"/>
          <p:cNvGrpSpPr/>
          <p:nvPr/>
        </p:nvGrpSpPr>
        <p:grpSpPr>
          <a:xfrm>
            <a:off x="5114925" y="1903529"/>
            <a:ext cx="57150" cy="571500"/>
            <a:chOff x="4076700" y="1814448"/>
            <a:chExt cx="76200" cy="762000"/>
          </a:xfrm>
        </p:grpSpPr>
        <p:pic>
          <p:nvPicPr>
            <p:cNvPr id="24" name="object 24"/>
            <p:cNvPicPr/>
            <p:nvPr/>
          </p:nvPicPr>
          <p:blipFill>
            <a:blip r:embed="rId3" cstate="print"/>
            <a:stretch>
              <a:fillRect/>
            </a:stretch>
          </p:blipFill>
          <p:spPr>
            <a:xfrm>
              <a:off x="4076700" y="1814448"/>
              <a:ext cx="76200" cy="152400"/>
            </a:xfrm>
            <a:prstGeom prst="rect">
              <a:avLst/>
            </a:prstGeom>
          </p:spPr>
        </p:pic>
        <p:sp>
          <p:nvSpPr>
            <p:cNvPr id="25" name="object 25"/>
            <p:cNvSpPr/>
            <p:nvPr/>
          </p:nvSpPr>
          <p:spPr>
            <a:xfrm>
              <a:off x="4076700" y="2271648"/>
              <a:ext cx="76200" cy="304800"/>
            </a:xfrm>
            <a:custGeom>
              <a:avLst/>
              <a:gdLst/>
              <a:ahLst/>
              <a:cxnLst/>
              <a:rect l="l" t="t" r="r" b="b"/>
              <a:pathLst>
                <a:path w="76200" h="304800">
                  <a:moveTo>
                    <a:pt x="31750" y="228600"/>
                  </a:moveTo>
                  <a:lnTo>
                    <a:pt x="0" y="228600"/>
                  </a:lnTo>
                  <a:lnTo>
                    <a:pt x="38100" y="304800"/>
                  </a:lnTo>
                  <a:lnTo>
                    <a:pt x="69850" y="241300"/>
                  </a:lnTo>
                  <a:lnTo>
                    <a:pt x="31750" y="241300"/>
                  </a:lnTo>
                  <a:lnTo>
                    <a:pt x="31750" y="228600"/>
                  </a:lnTo>
                  <a:close/>
                </a:path>
                <a:path w="76200" h="304800">
                  <a:moveTo>
                    <a:pt x="44450" y="0"/>
                  </a:moveTo>
                  <a:lnTo>
                    <a:pt x="31750" y="0"/>
                  </a:lnTo>
                  <a:lnTo>
                    <a:pt x="31750" y="241300"/>
                  </a:lnTo>
                  <a:lnTo>
                    <a:pt x="44450" y="241300"/>
                  </a:lnTo>
                  <a:lnTo>
                    <a:pt x="44450" y="0"/>
                  </a:lnTo>
                  <a:close/>
                </a:path>
                <a:path w="76200" h="304800">
                  <a:moveTo>
                    <a:pt x="76200" y="228600"/>
                  </a:moveTo>
                  <a:lnTo>
                    <a:pt x="44450" y="228600"/>
                  </a:lnTo>
                  <a:lnTo>
                    <a:pt x="44450" y="241300"/>
                  </a:lnTo>
                  <a:lnTo>
                    <a:pt x="69850" y="241300"/>
                  </a:lnTo>
                  <a:lnTo>
                    <a:pt x="76200" y="228600"/>
                  </a:lnTo>
                  <a:close/>
                </a:path>
              </a:pathLst>
            </a:custGeom>
            <a:solidFill>
              <a:srgbClr val="000000"/>
            </a:solidFill>
          </p:spPr>
          <p:txBody>
            <a:bodyPr wrap="square" lIns="0" tIns="0" rIns="0" bIns="0" rtlCol="0"/>
            <a:lstStyle/>
            <a:p>
              <a:endParaRPr sz="1050"/>
            </a:p>
          </p:txBody>
        </p:sp>
      </p:grpSp>
      <p:pic>
        <p:nvPicPr>
          <p:cNvPr id="26" name="object 26"/>
          <p:cNvPicPr/>
          <p:nvPr/>
        </p:nvPicPr>
        <p:blipFill>
          <a:blip r:embed="rId3" cstate="print"/>
          <a:stretch>
            <a:fillRect/>
          </a:stretch>
        </p:blipFill>
        <p:spPr>
          <a:xfrm>
            <a:off x="5114925" y="2646479"/>
            <a:ext cx="57150" cy="114300"/>
          </a:xfrm>
          <a:prstGeom prst="rect">
            <a:avLst/>
          </a:prstGeom>
        </p:spPr>
      </p:pic>
      <p:sp>
        <p:nvSpPr>
          <p:cNvPr id="27" name="object 27"/>
          <p:cNvSpPr/>
          <p:nvPr/>
        </p:nvSpPr>
        <p:spPr>
          <a:xfrm>
            <a:off x="3657600" y="3041863"/>
            <a:ext cx="972503" cy="140970"/>
          </a:xfrm>
          <a:custGeom>
            <a:avLst/>
            <a:gdLst/>
            <a:ahLst/>
            <a:cxnLst/>
            <a:rect l="l" t="t" r="r" b="b"/>
            <a:pathLst>
              <a:path w="1296670" h="187960">
                <a:moveTo>
                  <a:pt x="71247" y="111887"/>
                </a:moveTo>
                <a:lnTo>
                  <a:pt x="0" y="158623"/>
                </a:lnTo>
                <a:lnTo>
                  <a:pt x="80137" y="187578"/>
                </a:lnTo>
                <a:lnTo>
                  <a:pt x="76736" y="158623"/>
                </a:lnTo>
                <a:lnTo>
                  <a:pt x="76616" y="157607"/>
                </a:lnTo>
                <a:lnTo>
                  <a:pt x="63754" y="157607"/>
                </a:lnTo>
                <a:lnTo>
                  <a:pt x="62356" y="144907"/>
                </a:lnTo>
                <a:lnTo>
                  <a:pt x="74951" y="143426"/>
                </a:lnTo>
                <a:lnTo>
                  <a:pt x="71247" y="111887"/>
                </a:lnTo>
                <a:close/>
              </a:path>
              <a:path w="1296670" h="187960">
                <a:moveTo>
                  <a:pt x="74951" y="143426"/>
                </a:moveTo>
                <a:lnTo>
                  <a:pt x="62356" y="144907"/>
                </a:lnTo>
                <a:lnTo>
                  <a:pt x="63754" y="157607"/>
                </a:lnTo>
                <a:lnTo>
                  <a:pt x="76441" y="156113"/>
                </a:lnTo>
                <a:lnTo>
                  <a:pt x="74951" y="143426"/>
                </a:lnTo>
                <a:close/>
              </a:path>
              <a:path w="1296670" h="187960">
                <a:moveTo>
                  <a:pt x="76441" y="156113"/>
                </a:moveTo>
                <a:lnTo>
                  <a:pt x="63754" y="157607"/>
                </a:lnTo>
                <a:lnTo>
                  <a:pt x="76616" y="157607"/>
                </a:lnTo>
                <a:lnTo>
                  <a:pt x="76441" y="156113"/>
                </a:lnTo>
                <a:close/>
              </a:path>
              <a:path w="1296670" h="187960">
                <a:moveTo>
                  <a:pt x="1294638" y="0"/>
                </a:moveTo>
                <a:lnTo>
                  <a:pt x="74951" y="143426"/>
                </a:lnTo>
                <a:lnTo>
                  <a:pt x="76441" y="156113"/>
                </a:lnTo>
                <a:lnTo>
                  <a:pt x="1296162" y="12573"/>
                </a:lnTo>
                <a:lnTo>
                  <a:pt x="1294638" y="0"/>
                </a:lnTo>
                <a:close/>
              </a:path>
            </a:pathLst>
          </a:custGeom>
          <a:solidFill>
            <a:srgbClr val="000000"/>
          </a:solidFill>
        </p:spPr>
        <p:txBody>
          <a:bodyPr wrap="square" lIns="0" tIns="0" rIns="0" bIns="0" rtlCol="0"/>
          <a:lstStyle/>
          <a:p>
            <a:endParaRPr sz="1050"/>
          </a:p>
        </p:txBody>
      </p:sp>
      <p:sp>
        <p:nvSpPr>
          <p:cNvPr id="28" name="object 28"/>
          <p:cNvSpPr/>
          <p:nvPr/>
        </p:nvSpPr>
        <p:spPr>
          <a:xfrm>
            <a:off x="5828632" y="3041863"/>
            <a:ext cx="1201103" cy="196691"/>
          </a:xfrm>
          <a:custGeom>
            <a:avLst/>
            <a:gdLst/>
            <a:ahLst/>
            <a:cxnLst/>
            <a:rect l="l" t="t" r="r" b="b"/>
            <a:pathLst>
              <a:path w="1601470" h="262254">
                <a:moveTo>
                  <a:pt x="1524773" y="230361"/>
                </a:moveTo>
                <a:lnTo>
                  <a:pt x="1520316" y="261874"/>
                </a:lnTo>
                <a:lnTo>
                  <a:pt x="1601089" y="234823"/>
                </a:lnTo>
                <a:lnTo>
                  <a:pt x="1597225" y="232156"/>
                </a:lnTo>
                <a:lnTo>
                  <a:pt x="1537335" y="232156"/>
                </a:lnTo>
                <a:lnTo>
                  <a:pt x="1524773" y="230361"/>
                </a:lnTo>
                <a:close/>
              </a:path>
              <a:path w="1601470" h="262254">
                <a:moveTo>
                  <a:pt x="1526551" y="217788"/>
                </a:moveTo>
                <a:lnTo>
                  <a:pt x="1524773" y="230361"/>
                </a:lnTo>
                <a:lnTo>
                  <a:pt x="1537335" y="232156"/>
                </a:lnTo>
                <a:lnTo>
                  <a:pt x="1539113" y="219583"/>
                </a:lnTo>
                <a:lnTo>
                  <a:pt x="1526551" y="217788"/>
                </a:lnTo>
                <a:close/>
              </a:path>
              <a:path w="1601470" h="262254">
                <a:moveTo>
                  <a:pt x="1530985" y="186436"/>
                </a:moveTo>
                <a:lnTo>
                  <a:pt x="1526551" y="217788"/>
                </a:lnTo>
                <a:lnTo>
                  <a:pt x="1539113" y="219583"/>
                </a:lnTo>
                <a:lnTo>
                  <a:pt x="1537335" y="232156"/>
                </a:lnTo>
                <a:lnTo>
                  <a:pt x="1597225" y="232156"/>
                </a:lnTo>
                <a:lnTo>
                  <a:pt x="1530985" y="186436"/>
                </a:lnTo>
                <a:close/>
              </a:path>
              <a:path w="1601470" h="262254">
                <a:moveTo>
                  <a:pt x="1777" y="0"/>
                </a:moveTo>
                <a:lnTo>
                  <a:pt x="0" y="12573"/>
                </a:lnTo>
                <a:lnTo>
                  <a:pt x="1524773" y="230361"/>
                </a:lnTo>
                <a:lnTo>
                  <a:pt x="1526551" y="217788"/>
                </a:lnTo>
                <a:lnTo>
                  <a:pt x="1777" y="0"/>
                </a:lnTo>
                <a:close/>
              </a:path>
            </a:pathLst>
          </a:custGeom>
          <a:solidFill>
            <a:srgbClr val="000000"/>
          </a:solidFill>
        </p:spPr>
        <p:txBody>
          <a:bodyPr wrap="square" lIns="0" tIns="0" rIns="0" bIns="0" rtlCol="0"/>
          <a:lstStyle/>
          <a:p>
            <a:endParaRPr sz="1050"/>
          </a:p>
        </p:txBody>
      </p:sp>
      <p:grpSp>
        <p:nvGrpSpPr>
          <p:cNvPr id="29" name="object 29"/>
          <p:cNvGrpSpPr/>
          <p:nvPr/>
        </p:nvGrpSpPr>
        <p:grpSpPr>
          <a:xfrm>
            <a:off x="3514725" y="3389429"/>
            <a:ext cx="57150" cy="857250"/>
            <a:chOff x="1943100" y="3795648"/>
            <a:chExt cx="76200" cy="1143000"/>
          </a:xfrm>
        </p:grpSpPr>
        <p:pic>
          <p:nvPicPr>
            <p:cNvPr id="30" name="object 30"/>
            <p:cNvPicPr/>
            <p:nvPr/>
          </p:nvPicPr>
          <p:blipFill>
            <a:blip r:embed="rId4" cstate="print"/>
            <a:stretch>
              <a:fillRect/>
            </a:stretch>
          </p:blipFill>
          <p:spPr>
            <a:xfrm>
              <a:off x="1943100" y="3795648"/>
              <a:ext cx="76200" cy="228600"/>
            </a:xfrm>
            <a:prstGeom prst="rect">
              <a:avLst/>
            </a:prstGeom>
          </p:spPr>
        </p:pic>
        <p:sp>
          <p:nvSpPr>
            <p:cNvPr id="31" name="object 31"/>
            <p:cNvSpPr/>
            <p:nvPr/>
          </p:nvSpPr>
          <p:spPr>
            <a:xfrm>
              <a:off x="1943100" y="4633848"/>
              <a:ext cx="76200" cy="304800"/>
            </a:xfrm>
            <a:custGeom>
              <a:avLst/>
              <a:gdLst/>
              <a:ahLst/>
              <a:cxnLst/>
              <a:rect l="l" t="t" r="r" b="b"/>
              <a:pathLst>
                <a:path w="76200" h="304800">
                  <a:moveTo>
                    <a:pt x="31750" y="228600"/>
                  </a:moveTo>
                  <a:lnTo>
                    <a:pt x="0" y="228600"/>
                  </a:lnTo>
                  <a:lnTo>
                    <a:pt x="38100" y="304800"/>
                  </a:lnTo>
                  <a:lnTo>
                    <a:pt x="69850" y="241300"/>
                  </a:lnTo>
                  <a:lnTo>
                    <a:pt x="31750" y="241300"/>
                  </a:lnTo>
                  <a:lnTo>
                    <a:pt x="31750" y="228600"/>
                  </a:lnTo>
                  <a:close/>
                </a:path>
                <a:path w="76200" h="304800">
                  <a:moveTo>
                    <a:pt x="44450" y="0"/>
                  </a:moveTo>
                  <a:lnTo>
                    <a:pt x="31750" y="0"/>
                  </a:lnTo>
                  <a:lnTo>
                    <a:pt x="31750" y="241300"/>
                  </a:lnTo>
                  <a:lnTo>
                    <a:pt x="44450" y="241300"/>
                  </a:lnTo>
                  <a:lnTo>
                    <a:pt x="44450" y="0"/>
                  </a:lnTo>
                  <a:close/>
                </a:path>
                <a:path w="76200" h="304800">
                  <a:moveTo>
                    <a:pt x="76200" y="228600"/>
                  </a:moveTo>
                  <a:lnTo>
                    <a:pt x="44450" y="228600"/>
                  </a:lnTo>
                  <a:lnTo>
                    <a:pt x="44450" y="241300"/>
                  </a:lnTo>
                  <a:lnTo>
                    <a:pt x="69850" y="241300"/>
                  </a:lnTo>
                  <a:lnTo>
                    <a:pt x="76200" y="228600"/>
                  </a:lnTo>
                  <a:close/>
                </a:path>
              </a:pathLst>
            </a:custGeom>
            <a:solidFill>
              <a:srgbClr val="000000"/>
            </a:solidFill>
          </p:spPr>
          <p:txBody>
            <a:bodyPr wrap="square" lIns="0" tIns="0" rIns="0" bIns="0" rtlCol="0"/>
            <a:lstStyle/>
            <a:p>
              <a:endParaRPr sz="1050"/>
            </a:p>
          </p:txBody>
        </p:sp>
      </p:grpSp>
      <p:sp>
        <p:nvSpPr>
          <p:cNvPr id="32" name="object 32"/>
          <p:cNvSpPr/>
          <p:nvPr/>
        </p:nvSpPr>
        <p:spPr>
          <a:xfrm>
            <a:off x="3514725" y="4475279"/>
            <a:ext cx="57150" cy="228600"/>
          </a:xfrm>
          <a:custGeom>
            <a:avLst/>
            <a:gdLst/>
            <a:ahLst/>
            <a:cxnLst/>
            <a:rect l="l" t="t" r="r" b="b"/>
            <a:pathLst>
              <a:path w="76200" h="304800">
                <a:moveTo>
                  <a:pt x="31750" y="228600"/>
                </a:moveTo>
                <a:lnTo>
                  <a:pt x="0" y="228600"/>
                </a:lnTo>
                <a:lnTo>
                  <a:pt x="38100" y="304800"/>
                </a:lnTo>
                <a:lnTo>
                  <a:pt x="69850" y="241300"/>
                </a:lnTo>
                <a:lnTo>
                  <a:pt x="31750" y="241300"/>
                </a:lnTo>
                <a:lnTo>
                  <a:pt x="31750" y="228600"/>
                </a:lnTo>
                <a:close/>
              </a:path>
              <a:path w="76200" h="304800">
                <a:moveTo>
                  <a:pt x="44450" y="0"/>
                </a:moveTo>
                <a:lnTo>
                  <a:pt x="31750" y="0"/>
                </a:lnTo>
                <a:lnTo>
                  <a:pt x="31750" y="241300"/>
                </a:lnTo>
                <a:lnTo>
                  <a:pt x="44450" y="241300"/>
                </a:lnTo>
                <a:lnTo>
                  <a:pt x="44450" y="0"/>
                </a:lnTo>
                <a:close/>
              </a:path>
              <a:path w="76200" h="304800">
                <a:moveTo>
                  <a:pt x="76200" y="228600"/>
                </a:moveTo>
                <a:lnTo>
                  <a:pt x="44450" y="228600"/>
                </a:lnTo>
                <a:lnTo>
                  <a:pt x="44450" y="241300"/>
                </a:lnTo>
                <a:lnTo>
                  <a:pt x="69850" y="241300"/>
                </a:lnTo>
                <a:lnTo>
                  <a:pt x="76200" y="228600"/>
                </a:lnTo>
                <a:close/>
              </a:path>
            </a:pathLst>
          </a:custGeom>
          <a:solidFill>
            <a:srgbClr val="000000"/>
          </a:solidFill>
        </p:spPr>
        <p:txBody>
          <a:bodyPr wrap="square" lIns="0" tIns="0" rIns="0" bIns="0" rtlCol="0"/>
          <a:lstStyle/>
          <a:p>
            <a:endParaRPr sz="1050"/>
          </a:p>
        </p:txBody>
      </p:sp>
      <p:sp>
        <p:nvSpPr>
          <p:cNvPr id="33" name="object 33"/>
          <p:cNvSpPr/>
          <p:nvPr/>
        </p:nvSpPr>
        <p:spPr>
          <a:xfrm>
            <a:off x="5343525" y="4360979"/>
            <a:ext cx="57150" cy="228600"/>
          </a:xfrm>
          <a:custGeom>
            <a:avLst/>
            <a:gdLst/>
            <a:ahLst/>
            <a:cxnLst/>
            <a:rect l="l" t="t" r="r" b="b"/>
            <a:pathLst>
              <a:path w="76200" h="304800">
                <a:moveTo>
                  <a:pt x="31750" y="228600"/>
                </a:moveTo>
                <a:lnTo>
                  <a:pt x="0" y="228600"/>
                </a:lnTo>
                <a:lnTo>
                  <a:pt x="38100" y="304800"/>
                </a:lnTo>
                <a:lnTo>
                  <a:pt x="69850" y="241300"/>
                </a:lnTo>
                <a:lnTo>
                  <a:pt x="31750" y="241300"/>
                </a:lnTo>
                <a:lnTo>
                  <a:pt x="31750" y="228600"/>
                </a:lnTo>
                <a:close/>
              </a:path>
              <a:path w="76200" h="304800">
                <a:moveTo>
                  <a:pt x="44450" y="0"/>
                </a:moveTo>
                <a:lnTo>
                  <a:pt x="31750" y="0"/>
                </a:lnTo>
                <a:lnTo>
                  <a:pt x="31750" y="241300"/>
                </a:lnTo>
                <a:lnTo>
                  <a:pt x="44450" y="241300"/>
                </a:lnTo>
                <a:lnTo>
                  <a:pt x="44450" y="0"/>
                </a:lnTo>
                <a:close/>
              </a:path>
              <a:path w="76200" h="304800">
                <a:moveTo>
                  <a:pt x="76200" y="228600"/>
                </a:moveTo>
                <a:lnTo>
                  <a:pt x="44450" y="228600"/>
                </a:lnTo>
                <a:lnTo>
                  <a:pt x="44450" y="241300"/>
                </a:lnTo>
                <a:lnTo>
                  <a:pt x="69850" y="241300"/>
                </a:lnTo>
                <a:lnTo>
                  <a:pt x="76200" y="228600"/>
                </a:lnTo>
                <a:close/>
              </a:path>
            </a:pathLst>
          </a:custGeom>
          <a:solidFill>
            <a:srgbClr val="000000"/>
          </a:solidFill>
        </p:spPr>
        <p:txBody>
          <a:bodyPr wrap="square" lIns="0" tIns="0" rIns="0" bIns="0" rtlCol="0"/>
          <a:lstStyle/>
          <a:p>
            <a:endParaRPr sz="1050"/>
          </a:p>
        </p:txBody>
      </p:sp>
      <p:sp>
        <p:nvSpPr>
          <p:cNvPr id="34" name="object 34"/>
          <p:cNvSpPr/>
          <p:nvPr/>
        </p:nvSpPr>
        <p:spPr>
          <a:xfrm>
            <a:off x="5429250" y="3389429"/>
            <a:ext cx="1514475" cy="757714"/>
          </a:xfrm>
          <a:custGeom>
            <a:avLst/>
            <a:gdLst/>
            <a:ahLst/>
            <a:cxnLst/>
            <a:rect l="l" t="t" r="r" b="b"/>
            <a:pathLst>
              <a:path w="2019300" h="1010285">
                <a:moveTo>
                  <a:pt x="1601724" y="615823"/>
                </a:moveTo>
                <a:lnTo>
                  <a:pt x="1598676" y="603504"/>
                </a:lnTo>
                <a:lnTo>
                  <a:pt x="72631" y="966851"/>
                </a:lnTo>
                <a:lnTo>
                  <a:pt x="65278" y="935990"/>
                </a:lnTo>
                <a:lnTo>
                  <a:pt x="0" y="990600"/>
                </a:lnTo>
                <a:lnTo>
                  <a:pt x="82931" y="1010031"/>
                </a:lnTo>
                <a:lnTo>
                  <a:pt x="76263" y="982091"/>
                </a:lnTo>
                <a:lnTo>
                  <a:pt x="75565" y="979157"/>
                </a:lnTo>
                <a:lnTo>
                  <a:pt x="1601724" y="615823"/>
                </a:lnTo>
                <a:close/>
              </a:path>
              <a:path w="2019300" h="1010285">
                <a:moveTo>
                  <a:pt x="1790700" y="914400"/>
                </a:moveTo>
                <a:lnTo>
                  <a:pt x="1758950" y="914400"/>
                </a:lnTo>
                <a:lnTo>
                  <a:pt x="1758950" y="685800"/>
                </a:lnTo>
                <a:lnTo>
                  <a:pt x="1746250" y="685800"/>
                </a:lnTo>
                <a:lnTo>
                  <a:pt x="1746250" y="914400"/>
                </a:lnTo>
                <a:lnTo>
                  <a:pt x="1714500" y="914400"/>
                </a:lnTo>
                <a:lnTo>
                  <a:pt x="1752600" y="990600"/>
                </a:lnTo>
                <a:lnTo>
                  <a:pt x="1784350" y="927100"/>
                </a:lnTo>
                <a:lnTo>
                  <a:pt x="1790700" y="914400"/>
                </a:lnTo>
                <a:close/>
              </a:path>
              <a:path w="2019300" h="1010285">
                <a:moveTo>
                  <a:pt x="2019300" y="228600"/>
                </a:moveTo>
                <a:lnTo>
                  <a:pt x="1987550" y="228600"/>
                </a:lnTo>
                <a:lnTo>
                  <a:pt x="1987550" y="0"/>
                </a:lnTo>
                <a:lnTo>
                  <a:pt x="1974850" y="0"/>
                </a:lnTo>
                <a:lnTo>
                  <a:pt x="1974850" y="228600"/>
                </a:lnTo>
                <a:lnTo>
                  <a:pt x="1943100" y="228600"/>
                </a:lnTo>
                <a:lnTo>
                  <a:pt x="1981200" y="304800"/>
                </a:lnTo>
                <a:lnTo>
                  <a:pt x="2012950" y="241300"/>
                </a:lnTo>
                <a:lnTo>
                  <a:pt x="2019300" y="228600"/>
                </a:lnTo>
                <a:close/>
              </a:path>
            </a:pathLst>
          </a:custGeom>
          <a:solidFill>
            <a:srgbClr val="000000"/>
          </a:solidFill>
        </p:spPr>
        <p:txBody>
          <a:bodyPr wrap="square" lIns="0" tIns="0" rIns="0" bIns="0" rtlCol="0"/>
          <a:lstStyle/>
          <a:p>
            <a:endParaRPr sz="1050"/>
          </a:p>
        </p:txBody>
      </p:sp>
      <p:sp>
        <p:nvSpPr>
          <p:cNvPr id="35" name="object 35"/>
          <p:cNvSpPr/>
          <p:nvPr/>
        </p:nvSpPr>
        <p:spPr>
          <a:xfrm>
            <a:off x="5599747" y="4413558"/>
            <a:ext cx="801053" cy="192405"/>
          </a:xfrm>
          <a:custGeom>
            <a:avLst/>
            <a:gdLst/>
            <a:ahLst/>
            <a:cxnLst/>
            <a:rect l="l" t="t" r="r" b="b"/>
            <a:pathLst>
              <a:path w="1068070" h="256539">
                <a:moveTo>
                  <a:pt x="992175" y="225026"/>
                </a:moveTo>
                <a:lnTo>
                  <a:pt x="985520" y="256032"/>
                </a:lnTo>
                <a:lnTo>
                  <a:pt x="1068070" y="234696"/>
                </a:lnTo>
                <a:lnTo>
                  <a:pt x="1059334" y="227711"/>
                </a:lnTo>
                <a:lnTo>
                  <a:pt x="1004697" y="227711"/>
                </a:lnTo>
                <a:lnTo>
                  <a:pt x="992175" y="225026"/>
                </a:lnTo>
                <a:close/>
              </a:path>
              <a:path w="1068070" h="256539">
                <a:moveTo>
                  <a:pt x="994846" y="212583"/>
                </a:moveTo>
                <a:lnTo>
                  <a:pt x="992175" y="225026"/>
                </a:lnTo>
                <a:lnTo>
                  <a:pt x="1004697" y="227711"/>
                </a:lnTo>
                <a:lnTo>
                  <a:pt x="1007364" y="215265"/>
                </a:lnTo>
                <a:lnTo>
                  <a:pt x="994846" y="212583"/>
                </a:lnTo>
                <a:close/>
              </a:path>
              <a:path w="1068070" h="256539">
                <a:moveTo>
                  <a:pt x="1001522" y="181483"/>
                </a:moveTo>
                <a:lnTo>
                  <a:pt x="994846" y="212583"/>
                </a:lnTo>
                <a:lnTo>
                  <a:pt x="1007364" y="215265"/>
                </a:lnTo>
                <a:lnTo>
                  <a:pt x="1004697" y="227711"/>
                </a:lnTo>
                <a:lnTo>
                  <a:pt x="1059334" y="227711"/>
                </a:lnTo>
                <a:lnTo>
                  <a:pt x="1001522" y="181483"/>
                </a:lnTo>
                <a:close/>
              </a:path>
              <a:path w="1068070" h="256539">
                <a:moveTo>
                  <a:pt x="2540" y="0"/>
                </a:moveTo>
                <a:lnTo>
                  <a:pt x="0" y="12319"/>
                </a:lnTo>
                <a:lnTo>
                  <a:pt x="992175" y="225026"/>
                </a:lnTo>
                <a:lnTo>
                  <a:pt x="994846" y="212583"/>
                </a:lnTo>
                <a:lnTo>
                  <a:pt x="2540" y="0"/>
                </a:lnTo>
                <a:close/>
              </a:path>
            </a:pathLst>
          </a:custGeom>
          <a:solidFill>
            <a:srgbClr val="000000"/>
          </a:solidFill>
        </p:spPr>
        <p:txBody>
          <a:bodyPr wrap="square" lIns="0" tIns="0" rIns="0" bIns="0" rtlCol="0"/>
          <a:lstStyle/>
          <a:p>
            <a:endParaRPr sz="1050"/>
          </a:p>
        </p:txBody>
      </p:sp>
      <p:pic>
        <p:nvPicPr>
          <p:cNvPr id="36" name="object 36"/>
          <p:cNvPicPr/>
          <p:nvPr/>
        </p:nvPicPr>
        <p:blipFill>
          <a:blip r:embed="rId3" cstate="print"/>
          <a:stretch>
            <a:fillRect/>
          </a:stretch>
        </p:blipFill>
        <p:spPr>
          <a:xfrm>
            <a:off x="6600825" y="4589579"/>
            <a:ext cx="57150" cy="114300"/>
          </a:xfrm>
          <a:prstGeom prst="rect">
            <a:avLst/>
          </a:prstGeom>
        </p:spPr>
      </p:pic>
      <p:sp>
        <p:nvSpPr>
          <p:cNvPr id="37" name="object 37"/>
          <p:cNvSpPr txBox="1"/>
          <p:nvPr/>
        </p:nvSpPr>
        <p:spPr>
          <a:xfrm>
            <a:off x="6464332" y="2048357"/>
            <a:ext cx="1967389" cy="217367"/>
          </a:xfrm>
          <a:prstGeom prst="rect">
            <a:avLst/>
          </a:prstGeom>
        </p:spPr>
        <p:txBody>
          <a:bodyPr vert="horz" wrap="square" lIns="0" tIns="9525" rIns="0" bIns="0" rtlCol="0">
            <a:spAutoFit/>
          </a:bodyPr>
          <a:lstStyle/>
          <a:p>
            <a:pPr marL="9525">
              <a:spcBef>
                <a:spcPts val="75"/>
              </a:spcBef>
            </a:pPr>
            <a:r>
              <a:rPr sz="1350" dirty="0"/>
              <a:t>Ngưng</a:t>
            </a:r>
            <a:r>
              <a:rPr sz="1350" spc="4" dirty="0"/>
              <a:t> </a:t>
            </a:r>
            <a:r>
              <a:rPr sz="1350" dirty="0"/>
              <a:t>tác</a:t>
            </a:r>
            <a:r>
              <a:rPr sz="1350" spc="-23" dirty="0"/>
              <a:t> </a:t>
            </a:r>
            <a:r>
              <a:rPr sz="1350" dirty="0"/>
              <a:t>động</a:t>
            </a:r>
            <a:r>
              <a:rPr sz="1350" spc="11" dirty="0"/>
              <a:t> </a:t>
            </a:r>
            <a:r>
              <a:rPr sz="1350" dirty="0"/>
              <a:t>thực</a:t>
            </a:r>
            <a:r>
              <a:rPr sz="1350" spc="-71" dirty="0"/>
              <a:t> </a:t>
            </a:r>
            <a:r>
              <a:rPr sz="1350" spc="-19" dirty="0"/>
              <a:t>bào</a:t>
            </a:r>
            <a:endParaRPr sz="1350"/>
          </a:p>
        </p:txBody>
      </p:sp>
      <p:sp>
        <p:nvSpPr>
          <p:cNvPr id="38" name="object 38"/>
          <p:cNvSpPr/>
          <p:nvPr/>
        </p:nvSpPr>
        <p:spPr>
          <a:xfrm>
            <a:off x="6172200" y="2160800"/>
            <a:ext cx="285750" cy="57150"/>
          </a:xfrm>
          <a:custGeom>
            <a:avLst/>
            <a:gdLst/>
            <a:ahLst/>
            <a:cxnLst/>
            <a:rect l="l" t="t" r="r" b="b"/>
            <a:pathLst>
              <a:path w="381000" h="76200">
                <a:moveTo>
                  <a:pt x="304800" y="0"/>
                </a:moveTo>
                <a:lnTo>
                  <a:pt x="304800" y="76200"/>
                </a:lnTo>
                <a:lnTo>
                  <a:pt x="368300" y="44450"/>
                </a:lnTo>
                <a:lnTo>
                  <a:pt x="317500" y="44450"/>
                </a:lnTo>
                <a:lnTo>
                  <a:pt x="317500" y="31750"/>
                </a:lnTo>
                <a:lnTo>
                  <a:pt x="368300" y="31750"/>
                </a:lnTo>
                <a:lnTo>
                  <a:pt x="304800" y="0"/>
                </a:lnTo>
                <a:close/>
              </a:path>
              <a:path w="381000" h="76200">
                <a:moveTo>
                  <a:pt x="304800" y="31750"/>
                </a:moveTo>
                <a:lnTo>
                  <a:pt x="0" y="31750"/>
                </a:lnTo>
                <a:lnTo>
                  <a:pt x="0" y="44450"/>
                </a:lnTo>
                <a:lnTo>
                  <a:pt x="304800" y="44450"/>
                </a:lnTo>
                <a:lnTo>
                  <a:pt x="304800" y="31750"/>
                </a:lnTo>
                <a:close/>
              </a:path>
              <a:path w="381000" h="76200">
                <a:moveTo>
                  <a:pt x="368300" y="31750"/>
                </a:moveTo>
                <a:lnTo>
                  <a:pt x="317500" y="31750"/>
                </a:lnTo>
                <a:lnTo>
                  <a:pt x="317500" y="44450"/>
                </a:lnTo>
                <a:lnTo>
                  <a:pt x="368300" y="44450"/>
                </a:lnTo>
                <a:lnTo>
                  <a:pt x="381000" y="38100"/>
                </a:lnTo>
                <a:lnTo>
                  <a:pt x="368300" y="31750"/>
                </a:lnTo>
                <a:close/>
              </a:path>
            </a:pathLst>
          </a:custGeom>
          <a:solidFill>
            <a:srgbClr val="000000"/>
          </a:solidFill>
        </p:spPr>
        <p:txBody>
          <a:bodyPr wrap="square" lIns="0" tIns="0" rIns="0" bIns="0" rtlCol="0"/>
          <a:lstStyle/>
          <a:p>
            <a:endParaRPr sz="1050"/>
          </a:p>
        </p:txBody>
      </p:sp>
      <p:sp>
        <p:nvSpPr>
          <p:cNvPr id="39" name="object 39"/>
          <p:cNvSpPr/>
          <p:nvPr/>
        </p:nvSpPr>
        <p:spPr>
          <a:xfrm>
            <a:off x="7972425" y="2303579"/>
            <a:ext cx="57150" cy="2400300"/>
          </a:xfrm>
          <a:custGeom>
            <a:avLst/>
            <a:gdLst/>
            <a:ahLst/>
            <a:cxnLst/>
            <a:rect l="l" t="t" r="r" b="b"/>
            <a:pathLst>
              <a:path w="76200" h="3200400">
                <a:moveTo>
                  <a:pt x="31750" y="3124200"/>
                </a:moveTo>
                <a:lnTo>
                  <a:pt x="0" y="3124200"/>
                </a:lnTo>
                <a:lnTo>
                  <a:pt x="38100" y="3200400"/>
                </a:lnTo>
                <a:lnTo>
                  <a:pt x="69786" y="3137027"/>
                </a:lnTo>
                <a:lnTo>
                  <a:pt x="31750" y="3137027"/>
                </a:lnTo>
                <a:lnTo>
                  <a:pt x="31750" y="3124200"/>
                </a:lnTo>
                <a:close/>
              </a:path>
              <a:path w="76200" h="3200400">
                <a:moveTo>
                  <a:pt x="44450" y="0"/>
                </a:moveTo>
                <a:lnTo>
                  <a:pt x="31750" y="0"/>
                </a:lnTo>
                <a:lnTo>
                  <a:pt x="31750" y="3137027"/>
                </a:lnTo>
                <a:lnTo>
                  <a:pt x="44450" y="3137027"/>
                </a:lnTo>
                <a:lnTo>
                  <a:pt x="44450" y="0"/>
                </a:lnTo>
                <a:close/>
              </a:path>
              <a:path w="76200" h="3200400">
                <a:moveTo>
                  <a:pt x="76200" y="3124200"/>
                </a:moveTo>
                <a:lnTo>
                  <a:pt x="44450" y="3124200"/>
                </a:lnTo>
                <a:lnTo>
                  <a:pt x="44450" y="3137027"/>
                </a:lnTo>
                <a:lnTo>
                  <a:pt x="69786" y="3137027"/>
                </a:lnTo>
                <a:lnTo>
                  <a:pt x="76200" y="3124200"/>
                </a:lnTo>
                <a:close/>
              </a:path>
            </a:pathLst>
          </a:custGeom>
          <a:solidFill>
            <a:srgbClr val="000000"/>
          </a:solidFill>
        </p:spPr>
        <p:txBody>
          <a:bodyPr wrap="square" lIns="0" tIns="0" rIns="0" bIns="0" rtlCol="0"/>
          <a:lstStyle/>
          <a:p>
            <a:endParaRPr sz="1050"/>
          </a:p>
        </p:txBody>
      </p:sp>
      <p:pic>
        <p:nvPicPr>
          <p:cNvPr id="40" name="object 40"/>
          <p:cNvPicPr/>
          <p:nvPr/>
        </p:nvPicPr>
        <p:blipFill>
          <a:blip r:embed="rId5" cstate="print"/>
          <a:stretch>
            <a:fillRect/>
          </a:stretch>
        </p:blipFill>
        <p:spPr>
          <a:xfrm>
            <a:off x="6915150" y="4789652"/>
            <a:ext cx="171450" cy="57150"/>
          </a:xfrm>
          <a:prstGeom prst="rect">
            <a:avLst/>
          </a:prstGeom>
        </p:spPr>
      </p:pic>
      <p:sp>
        <p:nvSpPr>
          <p:cNvPr id="43" name="TextBox 42">
            <a:extLst>
              <a:ext uri="{FF2B5EF4-FFF2-40B4-BE49-F238E27FC236}">
                <a16:creationId xmlns:a16="http://schemas.microsoft.com/office/drawing/2014/main" id="{6E780039-4956-BE2D-2684-269796F517E6}"/>
              </a:ext>
            </a:extLst>
          </p:cNvPr>
          <p:cNvSpPr txBox="1"/>
          <p:nvPr/>
        </p:nvSpPr>
        <p:spPr>
          <a:xfrm>
            <a:off x="681403" y="720900"/>
            <a:ext cx="6752493" cy="400110"/>
          </a:xfrm>
          <a:prstGeom prst="rect">
            <a:avLst/>
          </a:prstGeom>
          <a:noFill/>
        </p:spPr>
        <p:txBody>
          <a:bodyPr wrap="square">
            <a:spAutoFit/>
          </a:bodyPr>
          <a:lstStyle/>
          <a:p>
            <a:r>
              <a:rPr lang="en-US" sz="2000" b="1" dirty="0" err="1">
                <a:solidFill>
                  <a:schemeClr val="bg2">
                    <a:lumMod val="25000"/>
                  </a:schemeClr>
                </a:solidFill>
              </a:rPr>
              <a:t>Biến</a:t>
            </a:r>
            <a:r>
              <a:rPr lang="en-US" sz="2000" b="1" spc="-41" dirty="0">
                <a:solidFill>
                  <a:schemeClr val="bg2">
                    <a:lumMod val="25000"/>
                  </a:schemeClr>
                </a:solidFill>
              </a:rPr>
              <a:t> </a:t>
            </a:r>
            <a:r>
              <a:rPr lang="en-US" sz="2000" b="1" dirty="0" err="1">
                <a:solidFill>
                  <a:schemeClr val="bg2">
                    <a:lumMod val="25000"/>
                  </a:schemeClr>
                </a:solidFill>
              </a:rPr>
              <a:t>đổi</a:t>
            </a:r>
            <a:r>
              <a:rPr lang="en-US" sz="2000" b="1" spc="26" dirty="0">
                <a:solidFill>
                  <a:schemeClr val="bg2">
                    <a:lumMod val="25000"/>
                  </a:schemeClr>
                </a:solidFill>
              </a:rPr>
              <a:t> </a:t>
            </a:r>
            <a:r>
              <a:rPr lang="en-US" sz="2000" b="1" spc="26" dirty="0" err="1">
                <a:solidFill>
                  <a:schemeClr val="bg2">
                    <a:lumMod val="25000"/>
                  </a:schemeClr>
                </a:solidFill>
              </a:rPr>
              <a:t>của</a:t>
            </a:r>
            <a:r>
              <a:rPr lang="en-US" sz="2000" b="1" spc="26" dirty="0">
                <a:solidFill>
                  <a:schemeClr val="bg2">
                    <a:lumMod val="25000"/>
                  </a:schemeClr>
                </a:solidFill>
              </a:rPr>
              <a:t> </a:t>
            </a:r>
            <a:r>
              <a:rPr lang="en-US" sz="2000" b="1" dirty="0" err="1">
                <a:solidFill>
                  <a:schemeClr val="bg2">
                    <a:lumMod val="25000"/>
                  </a:schemeClr>
                </a:solidFill>
              </a:rPr>
              <a:t>thủy</a:t>
            </a:r>
            <a:r>
              <a:rPr lang="en-US" sz="2000" b="1" spc="-26" dirty="0">
                <a:solidFill>
                  <a:schemeClr val="bg2">
                    <a:lumMod val="25000"/>
                  </a:schemeClr>
                </a:solidFill>
              </a:rPr>
              <a:t> </a:t>
            </a:r>
            <a:r>
              <a:rPr lang="en-US" sz="2000" b="1" dirty="0" err="1">
                <a:solidFill>
                  <a:schemeClr val="bg2">
                    <a:lumMod val="25000"/>
                  </a:schemeClr>
                </a:solidFill>
              </a:rPr>
              <a:t>sản</a:t>
            </a:r>
            <a:r>
              <a:rPr lang="en-US" sz="2000" b="1" spc="11" dirty="0">
                <a:solidFill>
                  <a:schemeClr val="bg2">
                    <a:lumMod val="25000"/>
                  </a:schemeClr>
                </a:solidFill>
              </a:rPr>
              <a:t> </a:t>
            </a:r>
            <a:r>
              <a:rPr lang="en-US" sz="2000" b="1" dirty="0" err="1">
                <a:solidFill>
                  <a:schemeClr val="bg2">
                    <a:lumMod val="25000"/>
                  </a:schemeClr>
                </a:solidFill>
              </a:rPr>
              <a:t>sau</a:t>
            </a:r>
            <a:r>
              <a:rPr lang="en-US" sz="2000" b="1" spc="-41" dirty="0">
                <a:solidFill>
                  <a:schemeClr val="bg2">
                    <a:lumMod val="25000"/>
                  </a:schemeClr>
                </a:solidFill>
              </a:rPr>
              <a:t> </a:t>
            </a:r>
            <a:r>
              <a:rPr lang="en-US" sz="2000" b="1" dirty="0" err="1">
                <a:solidFill>
                  <a:schemeClr val="bg2">
                    <a:lumMod val="25000"/>
                  </a:schemeClr>
                </a:solidFill>
              </a:rPr>
              <a:t>khi</a:t>
            </a:r>
            <a:r>
              <a:rPr lang="en-US" sz="2000" b="1" spc="-26" dirty="0">
                <a:solidFill>
                  <a:schemeClr val="bg2">
                    <a:lumMod val="25000"/>
                  </a:schemeClr>
                </a:solidFill>
              </a:rPr>
              <a:t> </a:t>
            </a:r>
            <a:r>
              <a:rPr lang="en-US" sz="2000" b="1" spc="-15" dirty="0" err="1">
                <a:solidFill>
                  <a:schemeClr val="bg2">
                    <a:lumMod val="25000"/>
                  </a:schemeClr>
                </a:solidFill>
              </a:rPr>
              <a:t>chết</a:t>
            </a:r>
            <a:endParaRPr lang="en-US" sz="2000" dirty="0">
              <a:solidFill>
                <a:schemeClr val="bg2">
                  <a:lumMod val="25000"/>
                </a:schemeClr>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idx="4294967295"/>
          </p:nvPr>
        </p:nvSpPr>
        <p:spPr>
          <a:xfrm>
            <a:off x="702054" y="706326"/>
            <a:ext cx="6178741" cy="301845"/>
          </a:xfrm>
          <a:prstGeom prst="rect">
            <a:avLst/>
          </a:prstGeom>
        </p:spPr>
        <p:txBody>
          <a:bodyPr spcFirstLastPara="1" vert="horz" wrap="square" lIns="0" tIns="11906" rIns="0" bIns="0" rtlCol="0" anchor="ctr" anchorCtr="0">
            <a:spAutoFit/>
          </a:bodyPr>
          <a:lstStyle/>
          <a:p>
            <a:pPr marL="9525">
              <a:spcBef>
                <a:spcPts val="94"/>
              </a:spcBef>
            </a:pPr>
            <a:r>
              <a:rPr sz="2000" b="1" dirty="0">
                <a:solidFill>
                  <a:schemeClr val="bg2">
                    <a:lumMod val="25000"/>
                  </a:schemeClr>
                </a:solidFill>
                <a:latin typeface="Arial" panose="020B0604020202020204" pitchFamily="34" charset="0"/>
                <a:cs typeface="Arial" panose="020B0604020202020204" pitchFamily="34" charset="0"/>
              </a:rPr>
              <a:t>Biến</a:t>
            </a:r>
            <a:r>
              <a:rPr sz="2000" b="1" spc="-41" dirty="0">
                <a:solidFill>
                  <a:schemeClr val="bg2">
                    <a:lumMod val="25000"/>
                  </a:schemeClr>
                </a:solidFill>
                <a:latin typeface="Arial" panose="020B0604020202020204" pitchFamily="34" charset="0"/>
                <a:cs typeface="Arial" panose="020B0604020202020204" pitchFamily="34" charset="0"/>
              </a:rPr>
              <a:t> </a:t>
            </a:r>
            <a:r>
              <a:rPr sz="2000" b="1" dirty="0" err="1">
                <a:solidFill>
                  <a:schemeClr val="bg2">
                    <a:lumMod val="25000"/>
                  </a:schemeClr>
                </a:solidFill>
                <a:latin typeface="Arial" panose="020B0604020202020204" pitchFamily="34" charset="0"/>
                <a:cs typeface="Arial" panose="020B0604020202020204" pitchFamily="34" charset="0"/>
              </a:rPr>
              <a:t>đổi</a:t>
            </a:r>
            <a:r>
              <a:rPr sz="2000" b="1" spc="26" dirty="0">
                <a:solidFill>
                  <a:schemeClr val="bg2">
                    <a:lumMod val="25000"/>
                  </a:schemeClr>
                </a:solidFill>
                <a:latin typeface="Arial" panose="020B0604020202020204" pitchFamily="34" charset="0"/>
                <a:cs typeface="Arial" panose="020B0604020202020204" pitchFamily="34" charset="0"/>
              </a:rPr>
              <a:t> </a:t>
            </a:r>
            <a:r>
              <a:rPr lang="en-US" sz="2000" b="1" spc="26" dirty="0" err="1">
                <a:solidFill>
                  <a:schemeClr val="bg2">
                    <a:lumMod val="25000"/>
                  </a:schemeClr>
                </a:solidFill>
                <a:latin typeface="Arial" panose="020B0604020202020204" pitchFamily="34" charset="0"/>
                <a:cs typeface="Arial" panose="020B0604020202020204" pitchFamily="34" charset="0"/>
              </a:rPr>
              <a:t>của</a:t>
            </a:r>
            <a:r>
              <a:rPr lang="en-US" sz="2000" b="1" spc="26" dirty="0">
                <a:solidFill>
                  <a:schemeClr val="bg2">
                    <a:lumMod val="25000"/>
                  </a:schemeClr>
                </a:solidFill>
                <a:latin typeface="Arial" panose="020B0604020202020204" pitchFamily="34" charset="0"/>
                <a:cs typeface="Arial" panose="020B0604020202020204" pitchFamily="34" charset="0"/>
              </a:rPr>
              <a:t> </a:t>
            </a:r>
            <a:r>
              <a:rPr sz="2000" b="1" dirty="0" err="1">
                <a:solidFill>
                  <a:schemeClr val="bg2">
                    <a:lumMod val="25000"/>
                  </a:schemeClr>
                </a:solidFill>
                <a:latin typeface="Arial" panose="020B0604020202020204" pitchFamily="34" charset="0"/>
                <a:cs typeface="Arial" panose="020B0604020202020204" pitchFamily="34" charset="0"/>
              </a:rPr>
              <a:t>thủy</a:t>
            </a:r>
            <a:r>
              <a:rPr sz="2000" b="1" spc="-26" dirty="0">
                <a:solidFill>
                  <a:schemeClr val="bg2">
                    <a:lumMod val="25000"/>
                  </a:schemeClr>
                </a:solidFill>
                <a:latin typeface="Arial" panose="020B0604020202020204" pitchFamily="34" charset="0"/>
                <a:cs typeface="Arial" panose="020B0604020202020204" pitchFamily="34" charset="0"/>
              </a:rPr>
              <a:t> </a:t>
            </a:r>
            <a:r>
              <a:rPr sz="2000" b="1" dirty="0">
                <a:solidFill>
                  <a:schemeClr val="bg2">
                    <a:lumMod val="25000"/>
                  </a:schemeClr>
                </a:solidFill>
                <a:latin typeface="Arial" panose="020B0604020202020204" pitchFamily="34" charset="0"/>
                <a:cs typeface="Arial" panose="020B0604020202020204" pitchFamily="34" charset="0"/>
              </a:rPr>
              <a:t>sản</a:t>
            </a:r>
            <a:r>
              <a:rPr sz="2000" b="1" spc="11" dirty="0">
                <a:solidFill>
                  <a:schemeClr val="bg2">
                    <a:lumMod val="25000"/>
                  </a:schemeClr>
                </a:solidFill>
                <a:latin typeface="Arial" panose="020B0604020202020204" pitchFamily="34" charset="0"/>
                <a:cs typeface="Arial" panose="020B0604020202020204" pitchFamily="34" charset="0"/>
              </a:rPr>
              <a:t> </a:t>
            </a:r>
            <a:r>
              <a:rPr sz="2000" b="1" dirty="0">
                <a:solidFill>
                  <a:schemeClr val="bg2">
                    <a:lumMod val="25000"/>
                  </a:schemeClr>
                </a:solidFill>
                <a:latin typeface="Arial" panose="020B0604020202020204" pitchFamily="34" charset="0"/>
                <a:cs typeface="Arial" panose="020B0604020202020204" pitchFamily="34" charset="0"/>
              </a:rPr>
              <a:t>sau</a:t>
            </a:r>
            <a:r>
              <a:rPr sz="2000" b="1" spc="-41" dirty="0">
                <a:solidFill>
                  <a:schemeClr val="bg2">
                    <a:lumMod val="25000"/>
                  </a:schemeClr>
                </a:solidFill>
                <a:latin typeface="Arial" panose="020B0604020202020204" pitchFamily="34" charset="0"/>
                <a:cs typeface="Arial" panose="020B0604020202020204" pitchFamily="34" charset="0"/>
              </a:rPr>
              <a:t> </a:t>
            </a:r>
            <a:r>
              <a:rPr sz="2000" b="1" dirty="0">
                <a:solidFill>
                  <a:schemeClr val="bg2">
                    <a:lumMod val="25000"/>
                  </a:schemeClr>
                </a:solidFill>
                <a:latin typeface="Arial" panose="020B0604020202020204" pitchFamily="34" charset="0"/>
                <a:cs typeface="Arial" panose="020B0604020202020204" pitchFamily="34" charset="0"/>
              </a:rPr>
              <a:t>khi</a:t>
            </a:r>
            <a:r>
              <a:rPr sz="2000" b="1" spc="-26" dirty="0">
                <a:solidFill>
                  <a:schemeClr val="bg2">
                    <a:lumMod val="25000"/>
                  </a:schemeClr>
                </a:solidFill>
                <a:latin typeface="Arial" panose="020B0604020202020204" pitchFamily="34" charset="0"/>
                <a:cs typeface="Arial" panose="020B0604020202020204" pitchFamily="34" charset="0"/>
              </a:rPr>
              <a:t> </a:t>
            </a:r>
            <a:r>
              <a:rPr sz="2000" b="1" spc="-15" dirty="0">
                <a:solidFill>
                  <a:schemeClr val="bg2">
                    <a:lumMod val="25000"/>
                  </a:schemeClr>
                </a:solidFill>
                <a:latin typeface="Arial" panose="020B0604020202020204" pitchFamily="34" charset="0"/>
                <a:cs typeface="Arial" panose="020B0604020202020204" pitchFamily="34" charset="0"/>
              </a:rPr>
              <a:t>chết</a:t>
            </a:r>
            <a:endParaRPr sz="2000" dirty="0">
              <a:solidFill>
                <a:schemeClr val="bg2">
                  <a:lumMod val="25000"/>
                </a:schemeClr>
              </a:solidFill>
              <a:latin typeface="Arial" panose="020B0604020202020204" pitchFamily="34" charset="0"/>
              <a:cs typeface="Arial" panose="020B0604020202020204" pitchFamily="34" charset="0"/>
            </a:endParaRPr>
          </a:p>
        </p:txBody>
      </p:sp>
      <p:grpSp>
        <p:nvGrpSpPr>
          <p:cNvPr id="4" name="object 4"/>
          <p:cNvGrpSpPr/>
          <p:nvPr/>
        </p:nvGrpSpPr>
        <p:grpSpPr>
          <a:xfrm>
            <a:off x="2053590" y="1367790"/>
            <a:ext cx="5036819" cy="3218498"/>
            <a:chOff x="1214119" y="1823720"/>
            <a:chExt cx="6715759" cy="4291330"/>
          </a:xfrm>
        </p:grpSpPr>
        <p:sp>
          <p:nvSpPr>
            <p:cNvPr id="5" name="object 5"/>
            <p:cNvSpPr/>
            <p:nvPr/>
          </p:nvSpPr>
          <p:spPr>
            <a:xfrm>
              <a:off x="1752600" y="2133600"/>
              <a:ext cx="5562600" cy="3962400"/>
            </a:xfrm>
            <a:custGeom>
              <a:avLst/>
              <a:gdLst/>
              <a:ahLst/>
              <a:cxnLst/>
              <a:rect l="l" t="t" r="r" b="b"/>
              <a:pathLst>
                <a:path w="5562600" h="3962400">
                  <a:moveTo>
                    <a:pt x="76200" y="0"/>
                  </a:moveTo>
                  <a:lnTo>
                    <a:pt x="0" y="3962400"/>
                  </a:lnTo>
                </a:path>
                <a:path w="5562600" h="3962400">
                  <a:moveTo>
                    <a:pt x="5562600" y="0"/>
                  </a:moveTo>
                  <a:lnTo>
                    <a:pt x="5562600" y="3810000"/>
                  </a:lnTo>
                </a:path>
              </a:pathLst>
            </a:custGeom>
            <a:ln w="38100">
              <a:solidFill>
                <a:srgbClr val="000000"/>
              </a:solidFill>
            </a:ln>
          </p:spPr>
          <p:txBody>
            <a:bodyPr wrap="square" lIns="0" tIns="0" rIns="0" bIns="0" rtlCol="0"/>
            <a:lstStyle/>
            <a:p>
              <a:endParaRPr sz="1050"/>
            </a:p>
          </p:txBody>
        </p:sp>
        <p:sp>
          <p:nvSpPr>
            <p:cNvPr id="6" name="object 6"/>
            <p:cNvSpPr/>
            <p:nvPr/>
          </p:nvSpPr>
          <p:spPr>
            <a:xfrm>
              <a:off x="1219199" y="1828800"/>
              <a:ext cx="6705600" cy="304800"/>
            </a:xfrm>
            <a:custGeom>
              <a:avLst/>
              <a:gdLst/>
              <a:ahLst/>
              <a:cxnLst/>
              <a:rect l="l" t="t" r="r" b="b"/>
              <a:pathLst>
                <a:path w="6705600" h="304800">
                  <a:moveTo>
                    <a:pt x="1219200" y="0"/>
                  </a:moveTo>
                  <a:lnTo>
                    <a:pt x="1211218" y="59334"/>
                  </a:lnTo>
                  <a:lnTo>
                    <a:pt x="1189450" y="107775"/>
                  </a:lnTo>
                  <a:lnTo>
                    <a:pt x="1157156" y="140428"/>
                  </a:lnTo>
                  <a:lnTo>
                    <a:pt x="1117600" y="152400"/>
                  </a:lnTo>
                  <a:lnTo>
                    <a:pt x="711200" y="152400"/>
                  </a:lnTo>
                  <a:lnTo>
                    <a:pt x="671643" y="164371"/>
                  </a:lnTo>
                  <a:lnTo>
                    <a:pt x="639349" y="197024"/>
                  </a:lnTo>
                  <a:lnTo>
                    <a:pt x="617581" y="245465"/>
                  </a:lnTo>
                  <a:lnTo>
                    <a:pt x="609600" y="304800"/>
                  </a:lnTo>
                  <a:lnTo>
                    <a:pt x="601618" y="245465"/>
                  </a:lnTo>
                  <a:lnTo>
                    <a:pt x="579850" y="197024"/>
                  </a:lnTo>
                  <a:lnTo>
                    <a:pt x="547556" y="164371"/>
                  </a:lnTo>
                  <a:lnTo>
                    <a:pt x="508000" y="152400"/>
                  </a:lnTo>
                  <a:lnTo>
                    <a:pt x="101600" y="152400"/>
                  </a:lnTo>
                  <a:lnTo>
                    <a:pt x="62054" y="140428"/>
                  </a:lnTo>
                  <a:lnTo>
                    <a:pt x="29759" y="107775"/>
                  </a:lnTo>
                  <a:lnTo>
                    <a:pt x="7984" y="59334"/>
                  </a:lnTo>
                  <a:lnTo>
                    <a:pt x="0" y="0"/>
                  </a:lnTo>
                </a:path>
                <a:path w="6705600" h="304800">
                  <a:moveTo>
                    <a:pt x="6705600" y="0"/>
                  </a:moveTo>
                  <a:lnTo>
                    <a:pt x="6697618" y="59334"/>
                  </a:lnTo>
                  <a:lnTo>
                    <a:pt x="6675850" y="107775"/>
                  </a:lnTo>
                  <a:lnTo>
                    <a:pt x="6643556" y="140428"/>
                  </a:lnTo>
                  <a:lnTo>
                    <a:pt x="6604000" y="152400"/>
                  </a:lnTo>
                  <a:lnTo>
                    <a:pt x="6197600" y="152400"/>
                  </a:lnTo>
                  <a:lnTo>
                    <a:pt x="6158043" y="164371"/>
                  </a:lnTo>
                  <a:lnTo>
                    <a:pt x="6125749" y="197024"/>
                  </a:lnTo>
                  <a:lnTo>
                    <a:pt x="6103981" y="245465"/>
                  </a:lnTo>
                  <a:lnTo>
                    <a:pt x="6096000" y="304800"/>
                  </a:lnTo>
                  <a:lnTo>
                    <a:pt x="6088018" y="245465"/>
                  </a:lnTo>
                  <a:lnTo>
                    <a:pt x="6066250" y="197024"/>
                  </a:lnTo>
                  <a:lnTo>
                    <a:pt x="6033956" y="164371"/>
                  </a:lnTo>
                  <a:lnTo>
                    <a:pt x="5994400" y="152400"/>
                  </a:lnTo>
                  <a:lnTo>
                    <a:pt x="5588000" y="152400"/>
                  </a:lnTo>
                  <a:lnTo>
                    <a:pt x="5548443" y="140428"/>
                  </a:lnTo>
                  <a:lnTo>
                    <a:pt x="5516149" y="107775"/>
                  </a:lnTo>
                  <a:lnTo>
                    <a:pt x="5494381" y="59334"/>
                  </a:lnTo>
                  <a:lnTo>
                    <a:pt x="5486400" y="0"/>
                  </a:lnTo>
                </a:path>
              </a:pathLst>
            </a:custGeom>
            <a:ln w="9534">
              <a:solidFill>
                <a:srgbClr val="000000"/>
              </a:solidFill>
            </a:ln>
          </p:spPr>
          <p:txBody>
            <a:bodyPr wrap="square" lIns="0" tIns="0" rIns="0" bIns="0" rtlCol="0"/>
            <a:lstStyle/>
            <a:p>
              <a:endParaRPr sz="1050"/>
            </a:p>
          </p:txBody>
        </p:sp>
        <p:sp>
          <p:nvSpPr>
            <p:cNvPr id="7" name="object 7"/>
            <p:cNvSpPr/>
            <p:nvPr/>
          </p:nvSpPr>
          <p:spPr>
            <a:xfrm>
              <a:off x="1828800" y="3005200"/>
              <a:ext cx="5486400" cy="1914525"/>
            </a:xfrm>
            <a:custGeom>
              <a:avLst/>
              <a:gdLst/>
              <a:ahLst/>
              <a:cxnLst/>
              <a:rect l="l" t="t" r="r" b="b"/>
              <a:pathLst>
                <a:path w="5486400" h="1914525">
                  <a:moveTo>
                    <a:pt x="1295400" y="1857248"/>
                  </a:moveTo>
                  <a:lnTo>
                    <a:pt x="85725" y="1857248"/>
                  </a:lnTo>
                  <a:lnTo>
                    <a:pt x="85725" y="1828673"/>
                  </a:lnTo>
                  <a:lnTo>
                    <a:pt x="0" y="1871599"/>
                  </a:lnTo>
                  <a:lnTo>
                    <a:pt x="85725" y="1914398"/>
                  </a:lnTo>
                  <a:lnTo>
                    <a:pt x="85725" y="1885823"/>
                  </a:lnTo>
                  <a:lnTo>
                    <a:pt x="1295400" y="1885823"/>
                  </a:lnTo>
                  <a:lnTo>
                    <a:pt x="1295400" y="1857248"/>
                  </a:lnTo>
                  <a:close/>
                </a:path>
                <a:path w="5486400" h="1914525">
                  <a:moveTo>
                    <a:pt x="1371600" y="957199"/>
                  </a:moveTo>
                  <a:lnTo>
                    <a:pt x="1342936" y="942848"/>
                  </a:lnTo>
                  <a:lnTo>
                    <a:pt x="1285875" y="914273"/>
                  </a:lnTo>
                  <a:lnTo>
                    <a:pt x="1285875" y="942848"/>
                  </a:lnTo>
                  <a:lnTo>
                    <a:pt x="85725" y="942848"/>
                  </a:lnTo>
                  <a:lnTo>
                    <a:pt x="85725" y="914273"/>
                  </a:lnTo>
                  <a:lnTo>
                    <a:pt x="0" y="957199"/>
                  </a:lnTo>
                  <a:lnTo>
                    <a:pt x="85725" y="999998"/>
                  </a:lnTo>
                  <a:lnTo>
                    <a:pt x="85725" y="971423"/>
                  </a:lnTo>
                  <a:lnTo>
                    <a:pt x="1285875" y="971423"/>
                  </a:lnTo>
                  <a:lnTo>
                    <a:pt x="1285875" y="999998"/>
                  </a:lnTo>
                  <a:lnTo>
                    <a:pt x="1343101" y="971423"/>
                  </a:lnTo>
                  <a:lnTo>
                    <a:pt x="1371600" y="957199"/>
                  </a:lnTo>
                  <a:close/>
                </a:path>
                <a:path w="5486400" h="1914525">
                  <a:moveTo>
                    <a:pt x="2743200" y="957199"/>
                  </a:moveTo>
                  <a:lnTo>
                    <a:pt x="2714536" y="942848"/>
                  </a:lnTo>
                  <a:lnTo>
                    <a:pt x="2657475" y="914273"/>
                  </a:lnTo>
                  <a:lnTo>
                    <a:pt x="2657475" y="942848"/>
                  </a:lnTo>
                  <a:lnTo>
                    <a:pt x="1457325" y="942848"/>
                  </a:lnTo>
                  <a:lnTo>
                    <a:pt x="1457325" y="914273"/>
                  </a:lnTo>
                  <a:lnTo>
                    <a:pt x="1371600" y="957199"/>
                  </a:lnTo>
                  <a:lnTo>
                    <a:pt x="1457325" y="999998"/>
                  </a:lnTo>
                  <a:lnTo>
                    <a:pt x="1457325" y="971423"/>
                  </a:lnTo>
                  <a:lnTo>
                    <a:pt x="2657475" y="971423"/>
                  </a:lnTo>
                  <a:lnTo>
                    <a:pt x="2657475" y="999998"/>
                  </a:lnTo>
                  <a:lnTo>
                    <a:pt x="2714701" y="971423"/>
                  </a:lnTo>
                  <a:lnTo>
                    <a:pt x="2743200" y="957199"/>
                  </a:lnTo>
                  <a:close/>
                </a:path>
                <a:path w="5486400" h="1914525">
                  <a:moveTo>
                    <a:pt x="2743200" y="42799"/>
                  </a:moveTo>
                  <a:lnTo>
                    <a:pt x="2714701" y="28575"/>
                  </a:lnTo>
                  <a:lnTo>
                    <a:pt x="2657475" y="0"/>
                  </a:lnTo>
                  <a:lnTo>
                    <a:pt x="2657475" y="28575"/>
                  </a:lnTo>
                  <a:lnTo>
                    <a:pt x="85725" y="28575"/>
                  </a:lnTo>
                  <a:lnTo>
                    <a:pt x="85725" y="0"/>
                  </a:lnTo>
                  <a:lnTo>
                    <a:pt x="85471" y="0"/>
                  </a:lnTo>
                  <a:lnTo>
                    <a:pt x="0" y="42799"/>
                  </a:lnTo>
                  <a:lnTo>
                    <a:pt x="85725" y="85610"/>
                  </a:lnTo>
                  <a:lnTo>
                    <a:pt x="85725" y="57150"/>
                  </a:lnTo>
                  <a:lnTo>
                    <a:pt x="2657475" y="57150"/>
                  </a:lnTo>
                  <a:lnTo>
                    <a:pt x="2657475" y="85725"/>
                  </a:lnTo>
                  <a:lnTo>
                    <a:pt x="2714536" y="57150"/>
                  </a:lnTo>
                  <a:lnTo>
                    <a:pt x="2743200" y="42799"/>
                  </a:lnTo>
                  <a:close/>
                </a:path>
                <a:path w="5486400" h="1914525">
                  <a:moveTo>
                    <a:pt x="3733800" y="42799"/>
                  </a:moveTo>
                  <a:lnTo>
                    <a:pt x="3705301" y="28575"/>
                  </a:lnTo>
                  <a:lnTo>
                    <a:pt x="3648075" y="0"/>
                  </a:lnTo>
                  <a:lnTo>
                    <a:pt x="3648075" y="28575"/>
                  </a:lnTo>
                  <a:lnTo>
                    <a:pt x="2828925" y="28575"/>
                  </a:lnTo>
                  <a:lnTo>
                    <a:pt x="2828925" y="0"/>
                  </a:lnTo>
                  <a:lnTo>
                    <a:pt x="2828671" y="0"/>
                  </a:lnTo>
                  <a:lnTo>
                    <a:pt x="2743200" y="42799"/>
                  </a:lnTo>
                  <a:lnTo>
                    <a:pt x="2828925" y="85610"/>
                  </a:lnTo>
                  <a:lnTo>
                    <a:pt x="2828925" y="57150"/>
                  </a:lnTo>
                  <a:lnTo>
                    <a:pt x="3648075" y="57150"/>
                  </a:lnTo>
                  <a:lnTo>
                    <a:pt x="3648075" y="85725"/>
                  </a:lnTo>
                  <a:lnTo>
                    <a:pt x="3705136" y="57150"/>
                  </a:lnTo>
                  <a:lnTo>
                    <a:pt x="3733800" y="42799"/>
                  </a:lnTo>
                  <a:close/>
                </a:path>
                <a:path w="5486400" h="1914525">
                  <a:moveTo>
                    <a:pt x="5410200" y="957199"/>
                  </a:moveTo>
                  <a:lnTo>
                    <a:pt x="5381536" y="942848"/>
                  </a:lnTo>
                  <a:lnTo>
                    <a:pt x="5324475" y="914273"/>
                  </a:lnTo>
                  <a:lnTo>
                    <a:pt x="5324475" y="942848"/>
                  </a:lnTo>
                  <a:lnTo>
                    <a:pt x="2828925" y="942848"/>
                  </a:lnTo>
                  <a:lnTo>
                    <a:pt x="2828925" y="914273"/>
                  </a:lnTo>
                  <a:lnTo>
                    <a:pt x="2743200" y="957199"/>
                  </a:lnTo>
                  <a:lnTo>
                    <a:pt x="2828925" y="999998"/>
                  </a:lnTo>
                  <a:lnTo>
                    <a:pt x="2828925" y="971423"/>
                  </a:lnTo>
                  <a:lnTo>
                    <a:pt x="5324475" y="971423"/>
                  </a:lnTo>
                  <a:lnTo>
                    <a:pt x="5324475" y="999998"/>
                  </a:lnTo>
                  <a:lnTo>
                    <a:pt x="5381701" y="971423"/>
                  </a:lnTo>
                  <a:lnTo>
                    <a:pt x="5410200" y="957199"/>
                  </a:lnTo>
                  <a:close/>
                </a:path>
                <a:path w="5486400" h="1914525">
                  <a:moveTo>
                    <a:pt x="5486400" y="42799"/>
                  </a:moveTo>
                  <a:lnTo>
                    <a:pt x="5457901" y="28575"/>
                  </a:lnTo>
                  <a:lnTo>
                    <a:pt x="5400675" y="0"/>
                  </a:lnTo>
                  <a:lnTo>
                    <a:pt x="5400675" y="28575"/>
                  </a:lnTo>
                  <a:lnTo>
                    <a:pt x="3819525" y="28575"/>
                  </a:lnTo>
                  <a:lnTo>
                    <a:pt x="3819525" y="0"/>
                  </a:lnTo>
                  <a:lnTo>
                    <a:pt x="3819271" y="0"/>
                  </a:lnTo>
                  <a:lnTo>
                    <a:pt x="3733800" y="42799"/>
                  </a:lnTo>
                  <a:lnTo>
                    <a:pt x="3819525" y="85610"/>
                  </a:lnTo>
                  <a:lnTo>
                    <a:pt x="3819525" y="57150"/>
                  </a:lnTo>
                  <a:lnTo>
                    <a:pt x="5400675" y="57150"/>
                  </a:lnTo>
                  <a:lnTo>
                    <a:pt x="5400675" y="85725"/>
                  </a:lnTo>
                  <a:lnTo>
                    <a:pt x="5457736" y="57150"/>
                  </a:lnTo>
                  <a:lnTo>
                    <a:pt x="5486400" y="42799"/>
                  </a:lnTo>
                  <a:close/>
                </a:path>
              </a:pathLst>
            </a:custGeom>
            <a:solidFill>
              <a:srgbClr val="3366FF"/>
            </a:solidFill>
          </p:spPr>
          <p:txBody>
            <a:bodyPr wrap="square" lIns="0" tIns="0" rIns="0" bIns="0" rtlCol="0"/>
            <a:lstStyle/>
            <a:p>
              <a:endParaRPr sz="1050"/>
            </a:p>
          </p:txBody>
        </p:sp>
        <p:sp>
          <p:nvSpPr>
            <p:cNvPr id="8" name="object 8"/>
            <p:cNvSpPr/>
            <p:nvPr/>
          </p:nvSpPr>
          <p:spPr>
            <a:xfrm>
              <a:off x="1752600" y="5715000"/>
              <a:ext cx="2743200" cy="0"/>
            </a:xfrm>
            <a:custGeom>
              <a:avLst/>
              <a:gdLst/>
              <a:ahLst/>
              <a:cxnLst/>
              <a:rect l="l" t="t" r="r" b="b"/>
              <a:pathLst>
                <a:path w="2743200">
                  <a:moveTo>
                    <a:pt x="0" y="0"/>
                  </a:moveTo>
                  <a:lnTo>
                    <a:pt x="2743200" y="0"/>
                  </a:lnTo>
                </a:path>
              </a:pathLst>
            </a:custGeom>
            <a:ln w="28575">
              <a:solidFill>
                <a:srgbClr val="3366FF"/>
              </a:solidFill>
              <a:prstDash val="sysDash"/>
            </a:ln>
          </p:spPr>
          <p:txBody>
            <a:bodyPr wrap="square" lIns="0" tIns="0" rIns="0" bIns="0" rtlCol="0"/>
            <a:lstStyle/>
            <a:p>
              <a:endParaRPr sz="1050"/>
            </a:p>
          </p:txBody>
        </p:sp>
        <p:sp>
          <p:nvSpPr>
            <p:cNvPr id="9" name="object 9"/>
            <p:cNvSpPr/>
            <p:nvPr/>
          </p:nvSpPr>
          <p:spPr>
            <a:xfrm>
              <a:off x="4495799" y="5672137"/>
              <a:ext cx="2819400" cy="85725"/>
            </a:xfrm>
            <a:custGeom>
              <a:avLst/>
              <a:gdLst/>
              <a:ahLst/>
              <a:cxnLst/>
              <a:rect l="l" t="t" r="r" b="b"/>
              <a:pathLst>
                <a:path w="2819400" h="85725">
                  <a:moveTo>
                    <a:pt x="2733675" y="0"/>
                  </a:moveTo>
                  <a:lnTo>
                    <a:pt x="2733675" y="85725"/>
                  </a:lnTo>
                  <a:lnTo>
                    <a:pt x="2790825" y="57150"/>
                  </a:lnTo>
                  <a:lnTo>
                    <a:pt x="2748026" y="57150"/>
                  </a:lnTo>
                  <a:lnTo>
                    <a:pt x="2748026" y="28575"/>
                  </a:lnTo>
                  <a:lnTo>
                    <a:pt x="2790825" y="28575"/>
                  </a:lnTo>
                  <a:lnTo>
                    <a:pt x="2733675" y="0"/>
                  </a:lnTo>
                  <a:close/>
                </a:path>
                <a:path w="2819400" h="85725">
                  <a:moveTo>
                    <a:pt x="2733675" y="28575"/>
                  </a:moveTo>
                  <a:lnTo>
                    <a:pt x="0" y="28575"/>
                  </a:lnTo>
                  <a:lnTo>
                    <a:pt x="0" y="57150"/>
                  </a:lnTo>
                  <a:lnTo>
                    <a:pt x="2733675" y="57150"/>
                  </a:lnTo>
                  <a:lnTo>
                    <a:pt x="2733675" y="28575"/>
                  </a:lnTo>
                  <a:close/>
                </a:path>
                <a:path w="2819400" h="85725">
                  <a:moveTo>
                    <a:pt x="2790825" y="28575"/>
                  </a:moveTo>
                  <a:lnTo>
                    <a:pt x="2748026" y="28575"/>
                  </a:lnTo>
                  <a:lnTo>
                    <a:pt x="2748026" y="57150"/>
                  </a:lnTo>
                  <a:lnTo>
                    <a:pt x="2790825" y="57150"/>
                  </a:lnTo>
                  <a:lnTo>
                    <a:pt x="2819400" y="42862"/>
                  </a:lnTo>
                  <a:lnTo>
                    <a:pt x="2790825" y="28575"/>
                  </a:lnTo>
                  <a:close/>
                </a:path>
              </a:pathLst>
            </a:custGeom>
            <a:solidFill>
              <a:srgbClr val="3366FF"/>
            </a:solidFill>
          </p:spPr>
          <p:txBody>
            <a:bodyPr wrap="square" lIns="0" tIns="0" rIns="0" bIns="0" rtlCol="0"/>
            <a:lstStyle/>
            <a:p>
              <a:endParaRPr sz="1050"/>
            </a:p>
          </p:txBody>
        </p:sp>
        <p:sp>
          <p:nvSpPr>
            <p:cNvPr id="10" name="object 10"/>
            <p:cNvSpPr/>
            <p:nvPr/>
          </p:nvSpPr>
          <p:spPr>
            <a:xfrm>
              <a:off x="3124199" y="4876800"/>
              <a:ext cx="4114800" cy="0"/>
            </a:xfrm>
            <a:custGeom>
              <a:avLst/>
              <a:gdLst/>
              <a:ahLst/>
              <a:cxnLst/>
              <a:rect l="l" t="t" r="r" b="b"/>
              <a:pathLst>
                <a:path w="4114800">
                  <a:moveTo>
                    <a:pt x="0" y="0"/>
                  </a:moveTo>
                  <a:lnTo>
                    <a:pt x="4114800" y="0"/>
                  </a:lnTo>
                </a:path>
              </a:pathLst>
            </a:custGeom>
            <a:ln w="28575">
              <a:solidFill>
                <a:srgbClr val="3366FF"/>
              </a:solidFill>
              <a:prstDash val="sysDash"/>
            </a:ln>
          </p:spPr>
          <p:txBody>
            <a:bodyPr wrap="square" lIns="0" tIns="0" rIns="0" bIns="0" rtlCol="0"/>
            <a:lstStyle/>
            <a:p>
              <a:endParaRPr sz="1050"/>
            </a:p>
          </p:txBody>
        </p:sp>
      </p:grpSp>
      <p:sp>
        <p:nvSpPr>
          <p:cNvPr id="11" name="object 11"/>
          <p:cNvSpPr txBox="1"/>
          <p:nvPr/>
        </p:nvSpPr>
        <p:spPr>
          <a:xfrm>
            <a:off x="3247834" y="1963341"/>
            <a:ext cx="649605" cy="217367"/>
          </a:xfrm>
          <a:prstGeom prst="rect">
            <a:avLst/>
          </a:prstGeom>
        </p:spPr>
        <p:txBody>
          <a:bodyPr vert="horz" wrap="square" lIns="0" tIns="9525" rIns="0" bIns="0" rtlCol="0">
            <a:spAutoFit/>
          </a:bodyPr>
          <a:lstStyle/>
          <a:p>
            <a:pPr marL="9525">
              <a:spcBef>
                <a:spcPts val="75"/>
              </a:spcBef>
            </a:pPr>
            <a:r>
              <a:rPr sz="1350" dirty="0"/>
              <a:t>Rất</a:t>
            </a:r>
            <a:r>
              <a:rPr sz="1350" spc="-23" dirty="0"/>
              <a:t> </a:t>
            </a:r>
            <a:r>
              <a:rPr sz="1350" spc="-15" dirty="0"/>
              <a:t>tươi</a:t>
            </a:r>
            <a:endParaRPr sz="1350"/>
          </a:p>
        </p:txBody>
      </p:sp>
      <p:sp>
        <p:nvSpPr>
          <p:cNvPr id="12" name="object 12"/>
          <p:cNvSpPr txBox="1"/>
          <p:nvPr/>
        </p:nvSpPr>
        <p:spPr>
          <a:xfrm>
            <a:off x="4721066" y="1963341"/>
            <a:ext cx="393859" cy="217367"/>
          </a:xfrm>
          <a:prstGeom prst="rect">
            <a:avLst/>
          </a:prstGeom>
        </p:spPr>
        <p:txBody>
          <a:bodyPr vert="horz" wrap="square" lIns="0" tIns="9525" rIns="0" bIns="0" rtlCol="0">
            <a:spAutoFit/>
          </a:bodyPr>
          <a:lstStyle/>
          <a:p>
            <a:pPr marL="9525">
              <a:spcBef>
                <a:spcPts val="75"/>
              </a:spcBef>
            </a:pPr>
            <a:r>
              <a:rPr sz="1350" spc="-15" dirty="0"/>
              <a:t>Tươi</a:t>
            </a:r>
            <a:endParaRPr sz="1350"/>
          </a:p>
        </p:txBody>
      </p:sp>
      <p:sp>
        <p:nvSpPr>
          <p:cNvPr id="13" name="object 13"/>
          <p:cNvSpPr txBox="1"/>
          <p:nvPr/>
        </p:nvSpPr>
        <p:spPr>
          <a:xfrm>
            <a:off x="5579079" y="1963341"/>
            <a:ext cx="735806" cy="217367"/>
          </a:xfrm>
          <a:prstGeom prst="rect">
            <a:avLst/>
          </a:prstGeom>
        </p:spPr>
        <p:txBody>
          <a:bodyPr vert="horz" wrap="square" lIns="0" tIns="9525" rIns="0" bIns="0" rtlCol="0">
            <a:spAutoFit/>
          </a:bodyPr>
          <a:lstStyle/>
          <a:p>
            <a:pPr marL="9525">
              <a:spcBef>
                <a:spcPts val="75"/>
              </a:spcBef>
            </a:pPr>
            <a:r>
              <a:rPr sz="1350" dirty="0"/>
              <a:t>Kém</a:t>
            </a:r>
            <a:r>
              <a:rPr sz="1350" spc="-19" dirty="0"/>
              <a:t> </a:t>
            </a:r>
            <a:r>
              <a:rPr sz="1350" spc="-15" dirty="0"/>
              <a:t>tươi</a:t>
            </a:r>
            <a:endParaRPr sz="1350"/>
          </a:p>
        </p:txBody>
      </p:sp>
      <p:sp>
        <p:nvSpPr>
          <p:cNvPr id="14" name="object 14"/>
          <p:cNvSpPr txBox="1"/>
          <p:nvPr/>
        </p:nvSpPr>
        <p:spPr>
          <a:xfrm>
            <a:off x="2554128" y="2650093"/>
            <a:ext cx="1063943" cy="217367"/>
          </a:xfrm>
          <a:prstGeom prst="rect">
            <a:avLst/>
          </a:prstGeom>
        </p:spPr>
        <p:txBody>
          <a:bodyPr vert="horz" wrap="square" lIns="0" tIns="9525" rIns="0" bIns="0" rtlCol="0">
            <a:spAutoFit/>
          </a:bodyPr>
          <a:lstStyle/>
          <a:p>
            <a:pPr marL="9525">
              <a:spcBef>
                <a:spcPts val="75"/>
              </a:spcBef>
            </a:pPr>
            <a:r>
              <a:rPr sz="1350" dirty="0"/>
              <a:t>trước</a:t>
            </a:r>
            <a:r>
              <a:rPr sz="1350" spc="-30" dirty="0"/>
              <a:t> </a:t>
            </a:r>
            <a:r>
              <a:rPr sz="1350" dirty="0"/>
              <a:t>tê</a:t>
            </a:r>
            <a:r>
              <a:rPr sz="1350" spc="15" dirty="0"/>
              <a:t> </a:t>
            </a:r>
            <a:r>
              <a:rPr sz="1350" spc="-15" dirty="0"/>
              <a:t>cứng</a:t>
            </a:r>
            <a:endParaRPr sz="1350"/>
          </a:p>
        </p:txBody>
      </p:sp>
      <p:sp>
        <p:nvSpPr>
          <p:cNvPr id="15" name="object 15"/>
          <p:cNvSpPr txBox="1"/>
          <p:nvPr/>
        </p:nvSpPr>
        <p:spPr>
          <a:xfrm>
            <a:off x="3791425" y="2650093"/>
            <a:ext cx="593408" cy="217367"/>
          </a:xfrm>
          <a:prstGeom prst="rect">
            <a:avLst/>
          </a:prstGeom>
        </p:spPr>
        <p:txBody>
          <a:bodyPr vert="horz" wrap="square" lIns="0" tIns="9525" rIns="0" bIns="0" rtlCol="0">
            <a:spAutoFit/>
          </a:bodyPr>
          <a:lstStyle/>
          <a:p>
            <a:pPr marL="9525">
              <a:spcBef>
                <a:spcPts val="75"/>
              </a:spcBef>
            </a:pPr>
            <a:r>
              <a:rPr sz="1350" dirty="0"/>
              <a:t>tê</a:t>
            </a:r>
            <a:r>
              <a:rPr sz="1350" spc="-45" dirty="0"/>
              <a:t> </a:t>
            </a:r>
            <a:r>
              <a:rPr sz="1350" spc="-15" dirty="0"/>
              <a:t>cứng</a:t>
            </a:r>
            <a:endParaRPr sz="1350"/>
          </a:p>
        </p:txBody>
      </p:sp>
      <p:sp>
        <p:nvSpPr>
          <p:cNvPr id="16" name="object 16"/>
          <p:cNvSpPr txBox="1"/>
          <p:nvPr/>
        </p:nvSpPr>
        <p:spPr>
          <a:xfrm>
            <a:off x="5185887" y="2650093"/>
            <a:ext cx="730091" cy="217367"/>
          </a:xfrm>
          <a:prstGeom prst="rect">
            <a:avLst/>
          </a:prstGeom>
        </p:spPr>
        <p:txBody>
          <a:bodyPr vert="horz" wrap="square" lIns="0" tIns="9525" rIns="0" bIns="0" rtlCol="0">
            <a:spAutoFit/>
          </a:bodyPr>
          <a:lstStyle/>
          <a:p>
            <a:pPr marL="9525">
              <a:spcBef>
                <a:spcPts val="75"/>
              </a:spcBef>
            </a:pPr>
            <a:r>
              <a:rPr sz="1350" dirty="0"/>
              <a:t>mềm</a:t>
            </a:r>
            <a:r>
              <a:rPr sz="1350" spc="-8" dirty="0"/>
              <a:t> </a:t>
            </a:r>
            <a:r>
              <a:rPr sz="1350" spc="-19" dirty="0"/>
              <a:t>hóa</a:t>
            </a:r>
            <a:endParaRPr sz="1350"/>
          </a:p>
        </p:txBody>
      </p:sp>
      <p:sp>
        <p:nvSpPr>
          <p:cNvPr id="17" name="object 17"/>
          <p:cNvSpPr txBox="1"/>
          <p:nvPr/>
        </p:nvSpPr>
        <p:spPr>
          <a:xfrm>
            <a:off x="2704433" y="3336846"/>
            <a:ext cx="2681764" cy="866263"/>
          </a:xfrm>
          <a:prstGeom prst="rect">
            <a:avLst/>
          </a:prstGeom>
        </p:spPr>
        <p:txBody>
          <a:bodyPr vert="horz" wrap="square" lIns="0" tIns="9525" rIns="0" bIns="0" rtlCol="0">
            <a:spAutoFit/>
          </a:bodyPr>
          <a:lstStyle/>
          <a:p>
            <a:pPr marL="1067276">
              <a:spcBef>
                <a:spcPts val="75"/>
              </a:spcBef>
            </a:pPr>
            <a:r>
              <a:rPr sz="1350" dirty="0"/>
              <a:t>tác</a:t>
            </a:r>
            <a:r>
              <a:rPr sz="1350" spc="-19" dirty="0"/>
              <a:t> </a:t>
            </a:r>
            <a:r>
              <a:rPr sz="1350" dirty="0"/>
              <a:t>dụng</a:t>
            </a:r>
            <a:r>
              <a:rPr sz="1350" spc="19" dirty="0"/>
              <a:t> </a:t>
            </a:r>
            <a:r>
              <a:rPr sz="1350" dirty="0"/>
              <a:t>tự</a:t>
            </a:r>
            <a:r>
              <a:rPr sz="1350" spc="-68" dirty="0"/>
              <a:t> </a:t>
            </a:r>
            <a:r>
              <a:rPr sz="1350" dirty="0"/>
              <a:t>phân</a:t>
            </a:r>
            <a:r>
              <a:rPr sz="1350" spc="19" dirty="0"/>
              <a:t> </a:t>
            </a:r>
            <a:r>
              <a:rPr sz="1350" spc="-15" dirty="0"/>
              <a:t>giải</a:t>
            </a:r>
            <a:endParaRPr sz="1350"/>
          </a:p>
          <a:p>
            <a:pPr>
              <a:lnSpc>
                <a:spcPct val="100000"/>
              </a:lnSpc>
            </a:pPr>
            <a:endParaRPr sz="1350"/>
          </a:p>
          <a:p>
            <a:pPr>
              <a:spcBef>
                <a:spcPts val="233"/>
              </a:spcBef>
            </a:pPr>
            <a:endParaRPr sz="1350"/>
          </a:p>
          <a:p>
            <a:pPr marL="9525"/>
            <a:r>
              <a:rPr sz="1350" dirty="0"/>
              <a:t>tác</a:t>
            </a:r>
            <a:r>
              <a:rPr sz="1350" spc="-11" dirty="0"/>
              <a:t> </a:t>
            </a:r>
            <a:r>
              <a:rPr sz="1350" dirty="0"/>
              <a:t>dụng</a:t>
            </a:r>
            <a:r>
              <a:rPr sz="1350" spc="23" dirty="0"/>
              <a:t> </a:t>
            </a:r>
            <a:r>
              <a:rPr sz="1350" dirty="0"/>
              <a:t>của</a:t>
            </a:r>
            <a:r>
              <a:rPr sz="1350" spc="-30" dirty="0"/>
              <a:t> </a:t>
            </a:r>
            <a:r>
              <a:rPr sz="1350" dirty="0"/>
              <a:t>vi</a:t>
            </a:r>
            <a:r>
              <a:rPr sz="1350" spc="-26" dirty="0"/>
              <a:t> </a:t>
            </a:r>
            <a:r>
              <a:rPr sz="1350" spc="-15" dirty="0"/>
              <a:t>khuẩn</a:t>
            </a:r>
            <a:endParaRPr sz="1350"/>
          </a:p>
        </p:txBody>
      </p:sp>
      <p:sp>
        <p:nvSpPr>
          <p:cNvPr id="18" name="object 18"/>
          <p:cNvSpPr txBox="1"/>
          <p:nvPr/>
        </p:nvSpPr>
        <p:spPr>
          <a:xfrm>
            <a:off x="2025014" y="1115806"/>
            <a:ext cx="973455" cy="217367"/>
          </a:xfrm>
          <a:prstGeom prst="rect">
            <a:avLst/>
          </a:prstGeom>
        </p:spPr>
        <p:txBody>
          <a:bodyPr vert="horz" wrap="square" lIns="0" tIns="9525" rIns="0" bIns="0" rtlCol="0">
            <a:spAutoFit/>
          </a:bodyPr>
          <a:lstStyle/>
          <a:p>
            <a:pPr marL="9525">
              <a:spcBef>
                <a:spcPts val="75"/>
              </a:spcBef>
            </a:pPr>
            <a:r>
              <a:rPr sz="1350" dirty="0"/>
              <a:t>Bắt</a:t>
            </a:r>
            <a:r>
              <a:rPr sz="1350" spc="-15" dirty="0"/>
              <a:t> </a:t>
            </a:r>
            <a:r>
              <a:rPr sz="1350" dirty="0"/>
              <a:t>đầu</a:t>
            </a:r>
            <a:r>
              <a:rPr sz="1350" spc="-38" dirty="0"/>
              <a:t> </a:t>
            </a:r>
            <a:r>
              <a:rPr sz="1350" spc="-15" dirty="0"/>
              <a:t>chết</a:t>
            </a:r>
            <a:endParaRPr sz="1350"/>
          </a:p>
        </p:txBody>
      </p:sp>
      <p:sp>
        <p:nvSpPr>
          <p:cNvPr id="19" name="object 19"/>
          <p:cNvSpPr txBox="1"/>
          <p:nvPr/>
        </p:nvSpPr>
        <p:spPr>
          <a:xfrm>
            <a:off x="6172675" y="1105090"/>
            <a:ext cx="928688" cy="217367"/>
          </a:xfrm>
          <a:prstGeom prst="rect">
            <a:avLst/>
          </a:prstGeom>
        </p:spPr>
        <p:txBody>
          <a:bodyPr vert="horz" wrap="square" lIns="0" tIns="9525" rIns="0" bIns="0" rtlCol="0">
            <a:spAutoFit/>
          </a:bodyPr>
          <a:lstStyle/>
          <a:p>
            <a:pPr marL="9525">
              <a:spcBef>
                <a:spcPts val="75"/>
              </a:spcBef>
            </a:pPr>
            <a:r>
              <a:rPr sz="1350" dirty="0"/>
              <a:t>Bắt</a:t>
            </a:r>
            <a:r>
              <a:rPr sz="1350" spc="-4" dirty="0"/>
              <a:t> </a:t>
            </a:r>
            <a:r>
              <a:rPr sz="1350" dirty="0"/>
              <a:t>đầu</a:t>
            </a:r>
            <a:r>
              <a:rPr sz="1350" spc="-38" dirty="0"/>
              <a:t> </a:t>
            </a:r>
            <a:r>
              <a:rPr sz="1350" spc="-15" dirty="0"/>
              <a:t>thối</a:t>
            </a:r>
            <a:endParaRPr sz="1350"/>
          </a:p>
        </p:txBody>
      </p:sp>
      <p:sp>
        <p:nvSpPr>
          <p:cNvPr id="20" name="object 20"/>
          <p:cNvSpPr txBox="1"/>
          <p:nvPr/>
        </p:nvSpPr>
        <p:spPr>
          <a:xfrm>
            <a:off x="6987826" y="1916859"/>
            <a:ext cx="664369" cy="217367"/>
          </a:xfrm>
          <a:prstGeom prst="rect">
            <a:avLst/>
          </a:prstGeom>
        </p:spPr>
        <p:txBody>
          <a:bodyPr vert="horz" wrap="square" lIns="0" tIns="9525" rIns="0" bIns="0" rtlCol="0">
            <a:spAutoFit/>
          </a:bodyPr>
          <a:lstStyle/>
          <a:p>
            <a:pPr marL="9525">
              <a:spcBef>
                <a:spcPts val="75"/>
              </a:spcBef>
            </a:pPr>
            <a:r>
              <a:rPr sz="1350" dirty="0"/>
              <a:t>Thối</a:t>
            </a:r>
            <a:r>
              <a:rPr sz="1350" spc="-34" dirty="0"/>
              <a:t> </a:t>
            </a:r>
            <a:r>
              <a:rPr sz="1350" spc="-19" dirty="0"/>
              <a:t>rữa</a:t>
            </a:r>
            <a:endParaRPr sz="1350"/>
          </a:p>
        </p:txBody>
      </p:sp>
      <p:sp>
        <p:nvSpPr>
          <p:cNvPr id="21" name="object 21"/>
          <p:cNvSpPr txBox="1"/>
          <p:nvPr/>
        </p:nvSpPr>
        <p:spPr>
          <a:xfrm>
            <a:off x="1681638" y="1906191"/>
            <a:ext cx="415290" cy="217367"/>
          </a:xfrm>
          <a:prstGeom prst="rect">
            <a:avLst/>
          </a:prstGeom>
        </p:spPr>
        <p:txBody>
          <a:bodyPr vert="horz" wrap="square" lIns="0" tIns="9525" rIns="0" bIns="0" rtlCol="0">
            <a:spAutoFit/>
          </a:bodyPr>
          <a:lstStyle/>
          <a:p>
            <a:pPr marL="9525">
              <a:spcBef>
                <a:spcPts val="75"/>
              </a:spcBef>
            </a:pPr>
            <a:r>
              <a:rPr sz="1350" spc="-15" dirty="0"/>
              <a:t>Sống</a:t>
            </a:r>
            <a:endParaRPr sz="1350"/>
          </a:p>
        </p:txBody>
      </p:sp>
      <p:grpSp>
        <p:nvGrpSpPr>
          <p:cNvPr id="22" name="object 22"/>
          <p:cNvGrpSpPr/>
          <p:nvPr/>
        </p:nvGrpSpPr>
        <p:grpSpPr>
          <a:xfrm>
            <a:off x="1257300" y="2171700"/>
            <a:ext cx="6629400" cy="2314575"/>
            <a:chOff x="152400" y="2895600"/>
            <a:chExt cx="8839200" cy="3086100"/>
          </a:xfrm>
        </p:grpSpPr>
        <p:pic>
          <p:nvPicPr>
            <p:cNvPr id="23" name="object 23"/>
            <p:cNvPicPr/>
            <p:nvPr/>
          </p:nvPicPr>
          <p:blipFill>
            <a:blip r:embed="rId2" cstate="print"/>
            <a:stretch>
              <a:fillRect/>
            </a:stretch>
          </p:blipFill>
          <p:spPr>
            <a:xfrm>
              <a:off x="152400" y="4495800"/>
              <a:ext cx="1524000" cy="1409700"/>
            </a:xfrm>
            <a:prstGeom prst="rect">
              <a:avLst/>
            </a:prstGeom>
          </p:spPr>
        </p:pic>
        <p:pic>
          <p:nvPicPr>
            <p:cNvPr id="24" name="object 24"/>
            <p:cNvPicPr/>
            <p:nvPr/>
          </p:nvPicPr>
          <p:blipFill>
            <a:blip r:embed="rId3" cstate="print"/>
            <a:stretch>
              <a:fillRect/>
            </a:stretch>
          </p:blipFill>
          <p:spPr>
            <a:xfrm>
              <a:off x="7467600" y="2895600"/>
              <a:ext cx="1524000" cy="1485900"/>
            </a:xfrm>
            <a:prstGeom prst="rect">
              <a:avLst/>
            </a:prstGeom>
          </p:spPr>
        </p:pic>
        <p:pic>
          <p:nvPicPr>
            <p:cNvPr id="25" name="object 25"/>
            <p:cNvPicPr/>
            <p:nvPr/>
          </p:nvPicPr>
          <p:blipFill>
            <a:blip r:embed="rId4" cstate="print"/>
            <a:stretch>
              <a:fillRect/>
            </a:stretch>
          </p:blipFill>
          <p:spPr>
            <a:xfrm>
              <a:off x="152400" y="2971800"/>
              <a:ext cx="1524000" cy="1409700"/>
            </a:xfrm>
            <a:prstGeom prst="rect">
              <a:avLst/>
            </a:prstGeom>
          </p:spPr>
        </p:pic>
        <p:pic>
          <p:nvPicPr>
            <p:cNvPr id="26" name="object 26"/>
            <p:cNvPicPr/>
            <p:nvPr/>
          </p:nvPicPr>
          <p:blipFill>
            <a:blip r:embed="rId5" cstate="print"/>
            <a:stretch>
              <a:fillRect/>
            </a:stretch>
          </p:blipFill>
          <p:spPr>
            <a:xfrm>
              <a:off x="7467600" y="4495800"/>
              <a:ext cx="1524000" cy="1485900"/>
            </a:xfrm>
            <a:prstGeom prst="rect">
              <a:avLst/>
            </a:prstGeom>
          </p:spPr>
        </p:pic>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639336" y="666229"/>
            <a:ext cx="6172200" cy="475162"/>
          </a:xfrm>
          <a:prstGeom prst="rect">
            <a:avLst/>
          </a:prstGeom>
        </p:spPr>
        <p:txBody>
          <a:bodyPr spcFirstLastPara="1" vert="horz" wrap="square" lIns="0" tIns="183547" rIns="0" bIns="0" rtlCol="0" anchor="ctr" anchorCtr="0">
            <a:spAutoFit/>
          </a:bodyPr>
          <a:lstStyle/>
          <a:p>
            <a:pPr marL="9525">
              <a:spcBef>
                <a:spcPts val="94"/>
              </a:spcBef>
            </a:pPr>
            <a:r>
              <a:rPr sz="2000" b="1" dirty="0" err="1">
                <a:solidFill>
                  <a:schemeClr val="bg2">
                    <a:lumMod val="25000"/>
                  </a:schemeClr>
                </a:solidFill>
                <a:latin typeface="Arial" panose="020B0604020202020204" pitchFamily="34" charset="0"/>
                <a:cs typeface="Arial" panose="020B0604020202020204" pitchFamily="34" charset="0"/>
              </a:rPr>
              <a:t>Kỹ</a:t>
            </a:r>
            <a:r>
              <a:rPr sz="2000" b="1" dirty="0">
                <a:solidFill>
                  <a:schemeClr val="bg2">
                    <a:lumMod val="25000"/>
                  </a:schemeClr>
                </a:solidFill>
                <a:latin typeface="Arial" panose="020B0604020202020204" pitchFamily="34" charset="0"/>
                <a:cs typeface="Arial" panose="020B0604020202020204" pitchFamily="34" charset="0"/>
              </a:rPr>
              <a:t> thuật lạnh đông thuỷ sản</a:t>
            </a:r>
          </a:p>
        </p:txBody>
      </p:sp>
      <p:sp>
        <p:nvSpPr>
          <p:cNvPr id="3" name="object 3"/>
          <p:cNvSpPr txBox="1"/>
          <p:nvPr/>
        </p:nvSpPr>
        <p:spPr>
          <a:xfrm>
            <a:off x="963477" y="1337990"/>
            <a:ext cx="7349206" cy="3276153"/>
          </a:xfrm>
          <a:prstGeom prst="rect">
            <a:avLst/>
          </a:prstGeom>
        </p:spPr>
        <p:txBody>
          <a:bodyPr vert="horz" wrap="square" lIns="0" tIns="9525" rIns="0" bIns="0" rtlCol="0">
            <a:spAutoFit/>
          </a:bodyPr>
          <a:lstStyle/>
          <a:p>
            <a:pPr marL="19050" lvl="2">
              <a:spcBef>
                <a:spcPts val="600"/>
              </a:spcBef>
              <a:tabLst>
                <a:tab pos="446723" algn="l"/>
              </a:tabLst>
            </a:pPr>
            <a:r>
              <a:rPr sz="1350" b="1" i="1" dirty="0">
                <a:solidFill>
                  <a:srgbClr val="382BE4"/>
                </a:solidFill>
              </a:rPr>
              <a:t>Mục</a:t>
            </a:r>
            <a:r>
              <a:rPr sz="1350" b="1" i="1" spc="-4" dirty="0">
                <a:solidFill>
                  <a:srgbClr val="382BE4"/>
                </a:solidFill>
              </a:rPr>
              <a:t> </a:t>
            </a:r>
            <a:r>
              <a:rPr sz="1350" b="1" i="1" dirty="0">
                <a:solidFill>
                  <a:srgbClr val="382BE4"/>
                </a:solidFill>
              </a:rPr>
              <a:t>đích</a:t>
            </a:r>
            <a:r>
              <a:rPr sz="1350" b="1" i="1" spc="-11" dirty="0">
                <a:solidFill>
                  <a:srgbClr val="382BE4"/>
                </a:solidFill>
              </a:rPr>
              <a:t> </a:t>
            </a:r>
            <a:r>
              <a:rPr sz="1350" b="1" i="1" dirty="0">
                <a:solidFill>
                  <a:srgbClr val="382BE4"/>
                </a:solidFill>
              </a:rPr>
              <a:t>của</a:t>
            </a:r>
            <a:r>
              <a:rPr sz="1350" b="1" i="1" spc="4" dirty="0">
                <a:solidFill>
                  <a:srgbClr val="382BE4"/>
                </a:solidFill>
              </a:rPr>
              <a:t> </a:t>
            </a:r>
            <a:r>
              <a:rPr sz="1350" b="1" i="1" dirty="0">
                <a:solidFill>
                  <a:srgbClr val="382BE4"/>
                </a:solidFill>
              </a:rPr>
              <a:t>quá</a:t>
            </a:r>
            <a:r>
              <a:rPr sz="1350" b="1" i="1" spc="-49" dirty="0">
                <a:solidFill>
                  <a:srgbClr val="382BE4"/>
                </a:solidFill>
              </a:rPr>
              <a:t> </a:t>
            </a:r>
            <a:r>
              <a:rPr sz="1350" b="1" i="1" dirty="0">
                <a:solidFill>
                  <a:srgbClr val="382BE4"/>
                </a:solidFill>
              </a:rPr>
              <a:t>trình</a:t>
            </a:r>
            <a:r>
              <a:rPr sz="1350" b="1" i="1" spc="-15" dirty="0">
                <a:solidFill>
                  <a:srgbClr val="382BE4"/>
                </a:solidFill>
              </a:rPr>
              <a:t> </a:t>
            </a:r>
            <a:r>
              <a:rPr sz="1350" b="1" i="1" dirty="0">
                <a:solidFill>
                  <a:srgbClr val="382BE4"/>
                </a:solidFill>
              </a:rPr>
              <a:t>lạnh</a:t>
            </a:r>
            <a:r>
              <a:rPr sz="1350" b="1" i="1" spc="-11" dirty="0">
                <a:solidFill>
                  <a:srgbClr val="382BE4"/>
                </a:solidFill>
              </a:rPr>
              <a:t> </a:t>
            </a:r>
            <a:r>
              <a:rPr sz="1350" b="1" i="1" spc="-15" dirty="0">
                <a:solidFill>
                  <a:srgbClr val="382BE4"/>
                </a:solidFill>
              </a:rPr>
              <a:t>đông</a:t>
            </a:r>
            <a:endParaRPr sz="1350" dirty="0"/>
          </a:p>
          <a:p>
            <a:pPr marL="344488" lvl="3" indent="-106363">
              <a:spcBef>
                <a:spcPts val="600"/>
              </a:spcBef>
              <a:buChar char="-"/>
            </a:pPr>
            <a:r>
              <a:rPr sz="1350" dirty="0" err="1"/>
              <a:t>Hạ</a:t>
            </a:r>
            <a:r>
              <a:rPr sz="1350" spc="-49" dirty="0"/>
              <a:t> </a:t>
            </a:r>
            <a:r>
              <a:rPr sz="1350" dirty="0"/>
              <a:t>nhiệt</a:t>
            </a:r>
            <a:r>
              <a:rPr sz="1350" spc="41" dirty="0"/>
              <a:t> </a:t>
            </a:r>
            <a:r>
              <a:rPr sz="1350" dirty="0"/>
              <a:t>độ</a:t>
            </a:r>
            <a:r>
              <a:rPr sz="1350" spc="-38" dirty="0"/>
              <a:t> </a:t>
            </a:r>
            <a:r>
              <a:rPr sz="1350" dirty="0"/>
              <a:t>xuống</a:t>
            </a:r>
            <a:r>
              <a:rPr sz="1350" spc="8" dirty="0"/>
              <a:t> </a:t>
            </a:r>
            <a:r>
              <a:rPr sz="1350" dirty="0"/>
              <a:t>thấp</a:t>
            </a:r>
            <a:r>
              <a:rPr sz="1350" spc="-41" dirty="0"/>
              <a:t> </a:t>
            </a:r>
            <a:r>
              <a:rPr sz="1350" dirty="0"/>
              <a:t>nhằm</a:t>
            </a:r>
            <a:r>
              <a:rPr sz="1350" spc="26" dirty="0"/>
              <a:t> </a:t>
            </a:r>
            <a:r>
              <a:rPr sz="1350" dirty="0"/>
              <a:t>làm</a:t>
            </a:r>
            <a:r>
              <a:rPr sz="1350" spc="-23" dirty="0"/>
              <a:t> </a:t>
            </a:r>
            <a:r>
              <a:rPr sz="1350" dirty="0"/>
              <a:t>chậm</a:t>
            </a:r>
            <a:r>
              <a:rPr sz="1350" spc="26" dirty="0"/>
              <a:t> </a:t>
            </a:r>
            <a:r>
              <a:rPr sz="1350" dirty="0"/>
              <a:t>lại</a:t>
            </a:r>
            <a:r>
              <a:rPr sz="1350" spc="-41" dirty="0"/>
              <a:t> </a:t>
            </a:r>
            <a:r>
              <a:rPr sz="1350" dirty="0"/>
              <a:t>sự</a:t>
            </a:r>
            <a:r>
              <a:rPr sz="1350" spc="-30" dirty="0"/>
              <a:t> </a:t>
            </a:r>
            <a:r>
              <a:rPr sz="1350" dirty="0"/>
              <a:t>ươn</a:t>
            </a:r>
            <a:r>
              <a:rPr sz="1350" spc="-38" dirty="0"/>
              <a:t> </a:t>
            </a:r>
            <a:r>
              <a:rPr sz="1350" spc="-15" dirty="0"/>
              <a:t>hỏng</a:t>
            </a:r>
            <a:endParaRPr sz="1350" dirty="0"/>
          </a:p>
          <a:p>
            <a:pPr marL="344488" marR="82391" lvl="3" indent="-106363">
              <a:lnSpc>
                <a:spcPct val="100800"/>
              </a:lnSpc>
              <a:spcBef>
                <a:spcPts val="600"/>
              </a:spcBef>
              <a:buChar char="-"/>
            </a:pPr>
            <a:r>
              <a:rPr sz="1350" dirty="0"/>
              <a:t>Sản</a:t>
            </a:r>
            <a:r>
              <a:rPr sz="1350" spc="-49" dirty="0"/>
              <a:t> </a:t>
            </a:r>
            <a:r>
              <a:rPr sz="1350" dirty="0"/>
              <a:t>phẩm</a:t>
            </a:r>
            <a:r>
              <a:rPr sz="1350" spc="26" dirty="0"/>
              <a:t> </a:t>
            </a:r>
            <a:r>
              <a:rPr sz="1350" dirty="0"/>
              <a:t>được</a:t>
            </a:r>
            <a:r>
              <a:rPr sz="1350" spc="-71" dirty="0"/>
              <a:t> </a:t>
            </a:r>
            <a:r>
              <a:rPr sz="1350" dirty="0"/>
              <a:t>tan</a:t>
            </a:r>
            <a:r>
              <a:rPr sz="1350" spc="-41" dirty="0"/>
              <a:t> </a:t>
            </a:r>
            <a:r>
              <a:rPr sz="1350" dirty="0"/>
              <a:t>giá</a:t>
            </a:r>
            <a:r>
              <a:rPr sz="1350" spc="11" dirty="0"/>
              <a:t> </a:t>
            </a:r>
            <a:r>
              <a:rPr sz="1350" dirty="0"/>
              <a:t>sau</a:t>
            </a:r>
            <a:r>
              <a:rPr sz="1350" spc="-41" dirty="0"/>
              <a:t> </a:t>
            </a:r>
            <a:r>
              <a:rPr sz="1350" dirty="0"/>
              <a:t>thời</a:t>
            </a:r>
            <a:r>
              <a:rPr sz="1350" spc="-38" dirty="0"/>
              <a:t> </a:t>
            </a:r>
            <a:r>
              <a:rPr sz="1350" dirty="0"/>
              <a:t>gian</a:t>
            </a:r>
            <a:r>
              <a:rPr sz="1350" spc="8" dirty="0"/>
              <a:t> </a:t>
            </a:r>
            <a:r>
              <a:rPr sz="1350" dirty="0"/>
              <a:t>bảo</a:t>
            </a:r>
            <a:r>
              <a:rPr sz="1350" spc="11" dirty="0"/>
              <a:t> </a:t>
            </a:r>
            <a:r>
              <a:rPr sz="1350" dirty="0"/>
              <a:t>quản</a:t>
            </a:r>
            <a:r>
              <a:rPr sz="1350" spc="11" dirty="0"/>
              <a:t> </a:t>
            </a:r>
            <a:r>
              <a:rPr sz="1350" dirty="0"/>
              <a:t>lạnh</a:t>
            </a:r>
            <a:r>
              <a:rPr sz="1350" spc="11" dirty="0"/>
              <a:t> </a:t>
            </a:r>
            <a:r>
              <a:rPr sz="1350" dirty="0"/>
              <a:t>đông</a:t>
            </a:r>
            <a:r>
              <a:rPr sz="1350" spc="11" dirty="0"/>
              <a:t> </a:t>
            </a:r>
            <a:r>
              <a:rPr sz="1350" dirty="0"/>
              <a:t>có</a:t>
            </a:r>
            <a:r>
              <a:rPr sz="1350" spc="-41" dirty="0"/>
              <a:t> </a:t>
            </a:r>
            <a:r>
              <a:rPr sz="1350" spc="-15" dirty="0"/>
              <a:t>chất </a:t>
            </a:r>
            <a:r>
              <a:rPr sz="1350" dirty="0"/>
              <a:t>lượng</a:t>
            </a:r>
            <a:r>
              <a:rPr sz="1350" spc="-60" dirty="0"/>
              <a:t> </a:t>
            </a:r>
            <a:r>
              <a:rPr sz="1350" dirty="0"/>
              <a:t>gần</a:t>
            </a:r>
            <a:r>
              <a:rPr sz="1350" spc="-4" dirty="0"/>
              <a:t> </a:t>
            </a:r>
            <a:r>
              <a:rPr sz="1350" dirty="0"/>
              <a:t>giống</a:t>
            </a:r>
            <a:r>
              <a:rPr sz="1350" spc="-4" dirty="0"/>
              <a:t> </a:t>
            </a:r>
            <a:r>
              <a:rPr sz="1350" dirty="0"/>
              <a:t>với</a:t>
            </a:r>
            <a:r>
              <a:rPr sz="1350" spc="-53" dirty="0"/>
              <a:t> </a:t>
            </a:r>
            <a:r>
              <a:rPr sz="1350" dirty="0"/>
              <a:t>nguyên</a:t>
            </a:r>
            <a:r>
              <a:rPr sz="1350" spc="-4" dirty="0"/>
              <a:t> </a:t>
            </a:r>
            <a:r>
              <a:rPr sz="1350" dirty="0"/>
              <a:t>liệu</a:t>
            </a:r>
            <a:r>
              <a:rPr sz="1350" spc="-4" dirty="0"/>
              <a:t> </a:t>
            </a:r>
            <a:r>
              <a:rPr sz="1350" dirty="0"/>
              <a:t>ban </a:t>
            </a:r>
            <a:r>
              <a:rPr sz="1350" spc="-15" dirty="0"/>
              <a:t>đầu.</a:t>
            </a:r>
            <a:endParaRPr sz="1350" dirty="0"/>
          </a:p>
          <a:p>
            <a:pPr marL="133350">
              <a:spcBef>
                <a:spcPts val="600"/>
              </a:spcBef>
            </a:pPr>
            <a:r>
              <a:rPr sz="1350" dirty="0"/>
              <a:t>Bảo</a:t>
            </a:r>
            <a:r>
              <a:rPr sz="1350" spc="-45" dirty="0"/>
              <a:t> </a:t>
            </a:r>
            <a:r>
              <a:rPr sz="1350" dirty="0"/>
              <a:t>quản</a:t>
            </a:r>
            <a:r>
              <a:rPr sz="1350" spc="11" dirty="0"/>
              <a:t> </a:t>
            </a:r>
            <a:r>
              <a:rPr sz="1350" dirty="0"/>
              <a:t>lạnh</a:t>
            </a:r>
            <a:r>
              <a:rPr sz="1350" spc="11" dirty="0"/>
              <a:t> </a:t>
            </a:r>
            <a:r>
              <a:rPr sz="1350" dirty="0"/>
              <a:t>và</a:t>
            </a:r>
            <a:r>
              <a:rPr sz="1350" spc="-34" dirty="0"/>
              <a:t> </a:t>
            </a:r>
            <a:r>
              <a:rPr sz="1350" dirty="0"/>
              <a:t>lạnh</a:t>
            </a:r>
            <a:r>
              <a:rPr sz="1350" spc="11" dirty="0"/>
              <a:t> </a:t>
            </a:r>
            <a:r>
              <a:rPr sz="1350" dirty="0"/>
              <a:t>đông</a:t>
            </a:r>
            <a:r>
              <a:rPr sz="1350" spc="11" dirty="0"/>
              <a:t> </a:t>
            </a:r>
            <a:r>
              <a:rPr sz="1350" dirty="0"/>
              <a:t>thường</a:t>
            </a:r>
            <a:r>
              <a:rPr sz="1350" spc="-38" dirty="0"/>
              <a:t> </a:t>
            </a:r>
            <a:r>
              <a:rPr sz="1350" dirty="0"/>
              <a:t>được</a:t>
            </a:r>
            <a:r>
              <a:rPr sz="1350" spc="-19" dirty="0"/>
              <a:t> </a:t>
            </a:r>
            <a:r>
              <a:rPr sz="1350" dirty="0"/>
              <a:t>áp</a:t>
            </a:r>
            <a:r>
              <a:rPr sz="1350" spc="-38" dirty="0"/>
              <a:t> </a:t>
            </a:r>
            <a:r>
              <a:rPr sz="1350" dirty="0"/>
              <a:t>dụng</a:t>
            </a:r>
            <a:r>
              <a:rPr sz="1350" spc="15" dirty="0"/>
              <a:t> </a:t>
            </a:r>
            <a:r>
              <a:rPr sz="1350" dirty="0"/>
              <a:t>khi</a:t>
            </a:r>
            <a:r>
              <a:rPr sz="1350" spc="11" dirty="0"/>
              <a:t> </a:t>
            </a:r>
            <a:r>
              <a:rPr sz="1350" dirty="0"/>
              <a:t>thủy</a:t>
            </a:r>
            <a:r>
              <a:rPr sz="1350" spc="-19" dirty="0"/>
              <a:t> </a:t>
            </a:r>
            <a:r>
              <a:rPr sz="1350" dirty="0"/>
              <a:t>sản</a:t>
            </a:r>
            <a:r>
              <a:rPr sz="1350" spc="-38" dirty="0"/>
              <a:t> </a:t>
            </a:r>
            <a:r>
              <a:rPr sz="1350" dirty="0" err="1"/>
              <a:t>xuất</a:t>
            </a:r>
            <a:r>
              <a:rPr sz="1350" dirty="0"/>
              <a:t> </a:t>
            </a:r>
            <a:r>
              <a:rPr sz="1350" spc="-8" dirty="0" err="1"/>
              <a:t>khẩu</a:t>
            </a:r>
            <a:endParaRPr lang="en-US" sz="1350" spc="-8" dirty="0"/>
          </a:p>
          <a:p>
            <a:pPr marL="133350">
              <a:spcBef>
                <a:spcPts val="600"/>
              </a:spcBef>
            </a:pPr>
            <a:r>
              <a:rPr sz="1350" b="1" i="1" dirty="0">
                <a:solidFill>
                  <a:srgbClr val="382BE4"/>
                </a:solidFill>
              </a:rPr>
              <a:t>Tiến</a:t>
            </a:r>
            <a:r>
              <a:rPr sz="1350" b="1" i="1" spc="-19" dirty="0">
                <a:solidFill>
                  <a:srgbClr val="382BE4"/>
                </a:solidFill>
              </a:rPr>
              <a:t> </a:t>
            </a:r>
            <a:r>
              <a:rPr sz="1350" b="1" i="1" dirty="0">
                <a:solidFill>
                  <a:srgbClr val="382BE4"/>
                </a:solidFill>
              </a:rPr>
              <a:t>trình</a:t>
            </a:r>
            <a:r>
              <a:rPr sz="1350" b="1" i="1" spc="-15" dirty="0">
                <a:solidFill>
                  <a:srgbClr val="382BE4"/>
                </a:solidFill>
              </a:rPr>
              <a:t> </a:t>
            </a:r>
            <a:r>
              <a:rPr sz="1350" b="1" i="1" dirty="0">
                <a:solidFill>
                  <a:srgbClr val="382BE4"/>
                </a:solidFill>
              </a:rPr>
              <a:t>lạnh</a:t>
            </a:r>
            <a:r>
              <a:rPr sz="1350" b="1" i="1" spc="-15" dirty="0">
                <a:solidFill>
                  <a:srgbClr val="382BE4"/>
                </a:solidFill>
              </a:rPr>
              <a:t> đông</a:t>
            </a:r>
            <a:endParaRPr sz="1350" dirty="0"/>
          </a:p>
          <a:p>
            <a:pPr marL="19050">
              <a:spcBef>
                <a:spcPts val="600"/>
              </a:spcBef>
            </a:pPr>
            <a:r>
              <a:rPr sz="1350" dirty="0"/>
              <a:t>Nhiệt</a:t>
            </a:r>
            <a:r>
              <a:rPr sz="1350" spc="53" dirty="0"/>
              <a:t> </a:t>
            </a:r>
            <a:r>
              <a:rPr sz="1350" dirty="0"/>
              <a:t>động</a:t>
            </a:r>
            <a:r>
              <a:rPr sz="1350" spc="26" dirty="0"/>
              <a:t> </a:t>
            </a:r>
            <a:r>
              <a:rPr sz="1350" dirty="0"/>
              <a:t>học</a:t>
            </a:r>
            <a:r>
              <a:rPr sz="1350" spc="45" dirty="0"/>
              <a:t> </a:t>
            </a:r>
            <a:r>
              <a:rPr sz="1350" dirty="0" err="1"/>
              <a:t>trong</a:t>
            </a:r>
            <a:r>
              <a:rPr sz="1350" spc="30" dirty="0"/>
              <a:t> </a:t>
            </a:r>
            <a:r>
              <a:rPr sz="1350" dirty="0" err="1"/>
              <a:t>q</a:t>
            </a:r>
            <a:r>
              <a:rPr lang="en-US" sz="1350" dirty="0" err="1"/>
              <a:t>uá</a:t>
            </a:r>
            <a:r>
              <a:rPr sz="1350" spc="26" dirty="0"/>
              <a:t> </a:t>
            </a:r>
            <a:r>
              <a:rPr sz="1350" dirty="0"/>
              <a:t>trình</a:t>
            </a:r>
            <a:r>
              <a:rPr sz="1350" spc="26" dirty="0"/>
              <a:t> </a:t>
            </a:r>
            <a:r>
              <a:rPr sz="1350" dirty="0"/>
              <a:t>lạnh</a:t>
            </a:r>
            <a:r>
              <a:rPr sz="1350" spc="30" dirty="0"/>
              <a:t> </a:t>
            </a:r>
            <a:r>
              <a:rPr sz="1350" dirty="0"/>
              <a:t>đông</a:t>
            </a:r>
            <a:r>
              <a:rPr sz="1350" spc="26" dirty="0"/>
              <a:t> </a:t>
            </a:r>
            <a:r>
              <a:rPr sz="1350" dirty="0"/>
              <a:t>thực</a:t>
            </a:r>
            <a:r>
              <a:rPr sz="1350" spc="45" dirty="0"/>
              <a:t> </a:t>
            </a:r>
            <a:r>
              <a:rPr sz="1350" dirty="0"/>
              <a:t>phẩm</a:t>
            </a:r>
            <a:r>
              <a:rPr sz="1350" spc="45" dirty="0"/>
              <a:t> </a:t>
            </a:r>
            <a:r>
              <a:rPr sz="1350" dirty="0"/>
              <a:t>dựa</a:t>
            </a:r>
            <a:r>
              <a:rPr sz="1350" spc="23" dirty="0"/>
              <a:t> </a:t>
            </a:r>
            <a:r>
              <a:rPr sz="1350" dirty="0"/>
              <a:t>vào</a:t>
            </a:r>
            <a:r>
              <a:rPr sz="1350" spc="30" dirty="0"/>
              <a:t> </a:t>
            </a:r>
            <a:r>
              <a:rPr sz="1350" dirty="0"/>
              <a:t>sự</a:t>
            </a:r>
            <a:r>
              <a:rPr sz="1350" spc="41" dirty="0"/>
              <a:t> </a:t>
            </a:r>
            <a:r>
              <a:rPr sz="1350" dirty="0"/>
              <a:t>biến</a:t>
            </a:r>
            <a:r>
              <a:rPr sz="1350" spc="26" dirty="0"/>
              <a:t> </a:t>
            </a:r>
            <a:r>
              <a:rPr sz="1350" dirty="0"/>
              <a:t>đổi</a:t>
            </a:r>
            <a:r>
              <a:rPr sz="1350" spc="30" dirty="0"/>
              <a:t> </a:t>
            </a:r>
            <a:r>
              <a:rPr sz="1350" spc="-15" dirty="0"/>
              <a:t>tính</a:t>
            </a:r>
            <a:endParaRPr sz="1350" dirty="0"/>
          </a:p>
          <a:p>
            <a:pPr marL="19050">
              <a:spcBef>
                <a:spcPts val="600"/>
              </a:spcBef>
            </a:pPr>
            <a:r>
              <a:rPr sz="1350" dirty="0"/>
              <a:t>chất</a:t>
            </a:r>
            <a:r>
              <a:rPr sz="1350" spc="-11" dirty="0"/>
              <a:t> </a:t>
            </a:r>
            <a:r>
              <a:rPr sz="1350" dirty="0"/>
              <a:t>của</a:t>
            </a:r>
            <a:r>
              <a:rPr sz="1350" spc="-34" dirty="0"/>
              <a:t> </a:t>
            </a:r>
            <a:r>
              <a:rPr sz="1350" dirty="0"/>
              <a:t>nước</a:t>
            </a:r>
            <a:r>
              <a:rPr sz="1350" spc="-15" dirty="0"/>
              <a:t> </a:t>
            </a:r>
            <a:r>
              <a:rPr sz="1350" dirty="0"/>
              <a:t>trong</a:t>
            </a:r>
            <a:r>
              <a:rPr sz="1350" spc="-38" dirty="0"/>
              <a:t> </a:t>
            </a:r>
            <a:r>
              <a:rPr sz="1350" dirty="0"/>
              <a:t>sản</a:t>
            </a:r>
            <a:r>
              <a:rPr sz="1350" spc="15" dirty="0"/>
              <a:t> </a:t>
            </a:r>
            <a:r>
              <a:rPr sz="1350" dirty="0"/>
              <a:t>phẩm</a:t>
            </a:r>
            <a:r>
              <a:rPr sz="1350" spc="-15" dirty="0"/>
              <a:t> </a:t>
            </a:r>
            <a:r>
              <a:rPr sz="1350" dirty="0"/>
              <a:t>do</a:t>
            </a:r>
            <a:r>
              <a:rPr sz="1350" spc="11" dirty="0"/>
              <a:t> </a:t>
            </a:r>
            <a:r>
              <a:rPr sz="1350" dirty="0"/>
              <a:t>tác</a:t>
            </a:r>
            <a:r>
              <a:rPr sz="1350" spc="-71" dirty="0"/>
              <a:t> </a:t>
            </a:r>
            <a:r>
              <a:rPr sz="1350" dirty="0"/>
              <a:t>động</a:t>
            </a:r>
            <a:r>
              <a:rPr sz="1350" spc="19" dirty="0"/>
              <a:t> </a:t>
            </a:r>
            <a:r>
              <a:rPr sz="1350" dirty="0"/>
              <a:t>của</a:t>
            </a:r>
            <a:r>
              <a:rPr sz="1350" spc="15" dirty="0"/>
              <a:t> </a:t>
            </a:r>
            <a:r>
              <a:rPr sz="1350" dirty="0"/>
              <a:t>nhiệt</a:t>
            </a:r>
            <a:r>
              <a:rPr sz="1350" spc="-4" dirty="0"/>
              <a:t> </a:t>
            </a:r>
            <a:r>
              <a:rPr sz="1350" dirty="0"/>
              <a:t>độ</a:t>
            </a:r>
            <a:r>
              <a:rPr sz="1350" spc="19" dirty="0"/>
              <a:t> </a:t>
            </a:r>
            <a:r>
              <a:rPr sz="1350" spc="-8" dirty="0"/>
              <a:t>thấp.</a:t>
            </a:r>
            <a:endParaRPr sz="1350" dirty="0"/>
          </a:p>
          <a:p>
            <a:pPr marL="125730" lvl="3" indent="-106680">
              <a:spcBef>
                <a:spcPts val="600"/>
              </a:spcBef>
              <a:buChar char="-"/>
              <a:tabLst>
                <a:tab pos="125730" algn="l"/>
              </a:tabLst>
            </a:pPr>
            <a:r>
              <a:rPr sz="1350" dirty="0"/>
              <a:t>Lạnh</a:t>
            </a:r>
            <a:r>
              <a:rPr sz="1350" spc="4" dirty="0"/>
              <a:t> </a:t>
            </a:r>
            <a:r>
              <a:rPr sz="1350" dirty="0"/>
              <a:t>đông</a:t>
            </a:r>
            <a:r>
              <a:rPr sz="1350" spc="11" dirty="0"/>
              <a:t> </a:t>
            </a:r>
            <a:r>
              <a:rPr sz="1350" dirty="0"/>
              <a:t>là</a:t>
            </a:r>
            <a:r>
              <a:rPr sz="1350" spc="-38" dirty="0"/>
              <a:t> </a:t>
            </a:r>
            <a:r>
              <a:rPr sz="1350" dirty="0"/>
              <a:t>tiến</a:t>
            </a:r>
            <a:r>
              <a:rPr sz="1350" spc="-41" dirty="0"/>
              <a:t> </a:t>
            </a:r>
            <a:r>
              <a:rPr sz="1350" dirty="0"/>
              <a:t>trình</a:t>
            </a:r>
            <a:r>
              <a:rPr sz="1350" spc="-38" dirty="0"/>
              <a:t> </a:t>
            </a:r>
            <a:r>
              <a:rPr sz="1350" dirty="0"/>
              <a:t>chuyển</a:t>
            </a:r>
            <a:r>
              <a:rPr sz="1350" spc="11" dirty="0"/>
              <a:t> </a:t>
            </a:r>
            <a:r>
              <a:rPr sz="1350" dirty="0"/>
              <a:t>đổi</a:t>
            </a:r>
            <a:r>
              <a:rPr sz="1350" spc="11" dirty="0"/>
              <a:t> </a:t>
            </a:r>
            <a:r>
              <a:rPr sz="1350" dirty="0"/>
              <a:t>hầu</a:t>
            </a:r>
            <a:r>
              <a:rPr sz="1350" spc="-38" dirty="0"/>
              <a:t> </a:t>
            </a:r>
            <a:r>
              <a:rPr sz="1350" dirty="0"/>
              <a:t>hết</a:t>
            </a:r>
            <a:r>
              <a:rPr sz="1350" spc="-8" dirty="0"/>
              <a:t> </a:t>
            </a:r>
            <a:r>
              <a:rPr sz="1350" dirty="0"/>
              <a:t>lượng</a:t>
            </a:r>
            <a:r>
              <a:rPr sz="1350" spc="11" dirty="0"/>
              <a:t> </a:t>
            </a:r>
            <a:r>
              <a:rPr sz="1350" dirty="0"/>
              <a:t>nước</a:t>
            </a:r>
            <a:r>
              <a:rPr sz="1350" spc="-71" dirty="0"/>
              <a:t> </a:t>
            </a:r>
            <a:r>
              <a:rPr sz="1350" dirty="0"/>
              <a:t>trong</a:t>
            </a:r>
            <a:r>
              <a:rPr sz="1350" spc="11" dirty="0"/>
              <a:t> </a:t>
            </a:r>
            <a:r>
              <a:rPr sz="1350" dirty="0"/>
              <a:t>cá</a:t>
            </a:r>
            <a:r>
              <a:rPr sz="1350" spc="-41" dirty="0"/>
              <a:t> </a:t>
            </a:r>
            <a:r>
              <a:rPr sz="1350" dirty="0"/>
              <a:t>thành</a:t>
            </a:r>
            <a:r>
              <a:rPr sz="1350" spc="-41" dirty="0"/>
              <a:t> </a:t>
            </a:r>
            <a:r>
              <a:rPr sz="1350" dirty="0"/>
              <a:t>nước</a:t>
            </a:r>
            <a:r>
              <a:rPr sz="1350" spc="-19" dirty="0"/>
              <a:t> đá.</a:t>
            </a:r>
            <a:endParaRPr sz="1350" dirty="0"/>
          </a:p>
          <a:p>
            <a:pPr marL="76200">
              <a:spcBef>
                <a:spcPts val="600"/>
              </a:spcBef>
            </a:pPr>
            <a:r>
              <a:rPr sz="1350" dirty="0"/>
              <a:t>-</a:t>
            </a:r>
            <a:r>
              <a:rPr sz="1350" spc="-86" dirty="0"/>
              <a:t> </a:t>
            </a:r>
            <a:r>
              <a:rPr sz="1350" dirty="0"/>
              <a:t>Thủy</a:t>
            </a:r>
            <a:r>
              <a:rPr sz="1350" spc="-26" dirty="0"/>
              <a:t> </a:t>
            </a:r>
            <a:r>
              <a:rPr sz="1350" dirty="0"/>
              <a:t>sản</a:t>
            </a:r>
            <a:r>
              <a:rPr sz="1350" spc="8" dirty="0"/>
              <a:t> </a:t>
            </a:r>
            <a:r>
              <a:rPr sz="1350" dirty="0"/>
              <a:t>chiếm</a:t>
            </a:r>
            <a:r>
              <a:rPr sz="1350" spc="-23" dirty="0"/>
              <a:t> </a:t>
            </a:r>
            <a:r>
              <a:rPr sz="1350" dirty="0"/>
              <a:t>khoảng</a:t>
            </a:r>
            <a:r>
              <a:rPr sz="1350" spc="53" dirty="0"/>
              <a:t> </a:t>
            </a:r>
            <a:r>
              <a:rPr sz="1350" dirty="0"/>
              <a:t>75%</a:t>
            </a:r>
            <a:r>
              <a:rPr sz="1350" spc="-41" dirty="0"/>
              <a:t> </a:t>
            </a:r>
            <a:r>
              <a:rPr sz="1350" dirty="0"/>
              <a:t>trọng</a:t>
            </a:r>
            <a:r>
              <a:rPr sz="1350" spc="8" dirty="0"/>
              <a:t> </a:t>
            </a:r>
            <a:r>
              <a:rPr sz="1350" dirty="0"/>
              <a:t>lượng</a:t>
            </a:r>
            <a:r>
              <a:rPr sz="1350" spc="-41" dirty="0"/>
              <a:t> </a:t>
            </a:r>
            <a:r>
              <a:rPr sz="1350" spc="-8" dirty="0" err="1"/>
              <a:t>nước</a:t>
            </a:r>
            <a:r>
              <a:rPr sz="1350" spc="-8" dirty="0"/>
              <a:t>.</a:t>
            </a:r>
            <a:endParaRPr sz="1350" dirty="0"/>
          </a:p>
          <a:p>
            <a:pPr marL="125730" lvl="3" indent="-106680">
              <a:spcBef>
                <a:spcPts val="600"/>
              </a:spcBef>
              <a:buChar char="-"/>
              <a:tabLst>
                <a:tab pos="125730" algn="l"/>
              </a:tabLst>
            </a:pPr>
            <a:r>
              <a:rPr sz="1350" dirty="0"/>
              <a:t>Nước</a:t>
            </a:r>
            <a:r>
              <a:rPr sz="1350" spc="-71" dirty="0"/>
              <a:t> </a:t>
            </a:r>
            <a:r>
              <a:rPr sz="1350" dirty="0"/>
              <a:t>trong</a:t>
            </a:r>
            <a:r>
              <a:rPr sz="1350" spc="19" dirty="0"/>
              <a:t> </a:t>
            </a:r>
            <a:r>
              <a:rPr sz="1350" dirty="0"/>
              <a:t>thủy</a:t>
            </a:r>
            <a:r>
              <a:rPr sz="1350" spc="-15" dirty="0"/>
              <a:t> </a:t>
            </a:r>
            <a:r>
              <a:rPr sz="1350" dirty="0"/>
              <a:t>sản</a:t>
            </a:r>
            <a:r>
              <a:rPr sz="1350" spc="-34" dirty="0"/>
              <a:t> </a:t>
            </a:r>
            <a:r>
              <a:rPr sz="1350" dirty="0"/>
              <a:t>tồn</a:t>
            </a:r>
            <a:r>
              <a:rPr sz="1350" spc="-34" dirty="0"/>
              <a:t> </a:t>
            </a:r>
            <a:r>
              <a:rPr sz="1350" dirty="0"/>
              <a:t>tại</a:t>
            </a:r>
            <a:r>
              <a:rPr sz="1350" spc="-34" dirty="0"/>
              <a:t> </a:t>
            </a:r>
            <a:r>
              <a:rPr sz="1350" dirty="0"/>
              <a:t>dạng</a:t>
            </a:r>
            <a:r>
              <a:rPr sz="1350" spc="19" dirty="0"/>
              <a:t> </a:t>
            </a:r>
            <a:r>
              <a:rPr sz="1350" dirty="0"/>
              <a:t>dung</a:t>
            </a:r>
            <a:r>
              <a:rPr sz="1350" spc="15" dirty="0"/>
              <a:t> </a:t>
            </a:r>
            <a:r>
              <a:rPr sz="1350" dirty="0"/>
              <a:t>môi</a:t>
            </a:r>
            <a:r>
              <a:rPr sz="1350" spc="-34" dirty="0"/>
              <a:t> </a:t>
            </a:r>
            <a:r>
              <a:rPr sz="1350" dirty="0"/>
              <a:t>hòa</a:t>
            </a:r>
            <a:r>
              <a:rPr sz="1350" spc="19" dirty="0"/>
              <a:t> </a:t>
            </a:r>
            <a:r>
              <a:rPr sz="1350" dirty="0"/>
              <a:t>tan</a:t>
            </a:r>
            <a:r>
              <a:rPr sz="1350" spc="-34" dirty="0"/>
              <a:t> </a:t>
            </a:r>
            <a:r>
              <a:rPr sz="1350" dirty="0"/>
              <a:t>và</a:t>
            </a:r>
            <a:r>
              <a:rPr sz="1350" spc="-34" dirty="0"/>
              <a:t> </a:t>
            </a:r>
            <a:r>
              <a:rPr sz="1350" dirty="0"/>
              <a:t>dạng</a:t>
            </a:r>
            <a:r>
              <a:rPr sz="1350" spc="19" dirty="0"/>
              <a:t> </a:t>
            </a:r>
            <a:r>
              <a:rPr sz="1350" spc="-15" dirty="0" err="1"/>
              <a:t>keo</a:t>
            </a:r>
            <a:r>
              <a:rPr sz="1350" spc="-15" dirty="0"/>
              <a:t>.</a:t>
            </a:r>
            <a:endParaRPr sz="1350" dirty="0"/>
          </a:p>
          <a:p>
            <a:pPr marL="1620679">
              <a:spcBef>
                <a:spcPts val="600"/>
              </a:spcBef>
            </a:pPr>
            <a:r>
              <a:rPr sz="1350" dirty="0"/>
              <a:t>Điểm</a:t>
            </a:r>
            <a:r>
              <a:rPr sz="1350" spc="26" dirty="0"/>
              <a:t> </a:t>
            </a:r>
            <a:r>
              <a:rPr sz="1350" dirty="0"/>
              <a:t>lạnh</a:t>
            </a:r>
            <a:r>
              <a:rPr sz="1350" spc="8" dirty="0"/>
              <a:t> </a:t>
            </a:r>
            <a:r>
              <a:rPr sz="1350" dirty="0"/>
              <a:t>đông</a:t>
            </a:r>
            <a:r>
              <a:rPr sz="1350" spc="11" dirty="0"/>
              <a:t> </a:t>
            </a:r>
            <a:r>
              <a:rPr sz="1350" dirty="0"/>
              <a:t>hạ</a:t>
            </a:r>
            <a:r>
              <a:rPr sz="1350" spc="-41" dirty="0"/>
              <a:t> </a:t>
            </a:r>
            <a:r>
              <a:rPr sz="1350" dirty="0"/>
              <a:t>xuống</a:t>
            </a:r>
            <a:r>
              <a:rPr sz="1350" spc="11" dirty="0"/>
              <a:t> </a:t>
            </a:r>
            <a:r>
              <a:rPr sz="1350" dirty="0"/>
              <a:t>dưới</a:t>
            </a:r>
            <a:r>
              <a:rPr sz="1350" spc="-41" dirty="0"/>
              <a:t> </a:t>
            </a:r>
            <a:r>
              <a:rPr sz="1350" dirty="0"/>
              <a:t>0</a:t>
            </a:r>
            <a:r>
              <a:rPr sz="1350" baseline="23148" dirty="0"/>
              <a:t>0</a:t>
            </a:r>
            <a:r>
              <a:rPr sz="1350" dirty="0"/>
              <a:t>C</a:t>
            </a:r>
            <a:r>
              <a:rPr sz="1350" spc="-41" dirty="0"/>
              <a:t> </a:t>
            </a:r>
            <a:r>
              <a:rPr sz="1350" dirty="0"/>
              <a:t>(-1</a:t>
            </a:r>
            <a:r>
              <a:rPr sz="1350" baseline="23148" dirty="0"/>
              <a:t>0</a:t>
            </a:r>
            <a:r>
              <a:rPr sz="1350" dirty="0"/>
              <a:t>C</a:t>
            </a:r>
            <a:r>
              <a:rPr sz="1350" spc="-41" dirty="0"/>
              <a:t> </a:t>
            </a:r>
            <a:r>
              <a:rPr sz="1350" dirty="0"/>
              <a:t>đến</a:t>
            </a:r>
            <a:r>
              <a:rPr sz="1350" spc="19" dirty="0"/>
              <a:t> </a:t>
            </a:r>
            <a:r>
              <a:rPr sz="1350" spc="-8" dirty="0"/>
              <a:t>-</a:t>
            </a:r>
            <a:r>
              <a:rPr sz="1350" spc="-15" dirty="0"/>
              <a:t>2</a:t>
            </a:r>
            <a:r>
              <a:rPr sz="1350" spc="-23" baseline="23148" dirty="0"/>
              <a:t>0</a:t>
            </a:r>
            <a:r>
              <a:rPr sz="1350" spc="-15" dirty="0"/>
              <a:t>C)</a:t>
            </a:r>
            <a:endParaRPr sz="13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750829" y="5206160"/>
            <a:ext cx="78581" cy="153888"/>
          </a:xfrm>
          <a:prstGeom prst="rect">
            <a:avLst/>
          </a:prstGeom>
        </p:spPr>
        <p:txBody>
          <a:bodyPr vert="horz" wrap="square" lIns="0" tIns="0" rIns="0" bIns="0" rtlCol="0">
            <a:spAutoFit/>
          </a:bodyPr>
          <a:lstStyle/>
          <a:p>
            <a:pPr>
              <a:lnSpc>
                <a:spcPts val="1178"/>
              </a:lnSpc>
            </a:pPr>
            <a:r>
              <a:rPr sz="1050" spc="-38" dirty="0"/>
              <a:t>1</a:t>
            </a:r>
            <a:endParaRPr sz="1050"/>
          </a:p>
        </p:txBody>
      </p:sp>
      <p:sp>
        <p:nvSpPr>
          <p:cNvPr id="4" name="object 4"/>
          <p:cNvSpPr txBox="1"/>
          <p:nvPr/>
        </p:nvSpPr>
        <p:spPr>
          <a:xfrm>
            <a:off x="1072314" y="1166873"/>
            <a:ext cx="2394585" cy="654025"/>
          </a:xfrm>
          <a:prstGeom prst="rect">
            <a:avLst/>
          </a:prstGeom>
        </p:spPr>
        <p:txBody>
          <a:bodyPr vert="horz" wrap="square" lIns="0" tIns="121920" rIns="0" bIns="0" rtlCol="0">
            <a:spAutoFit/>
          </a:bodyPr>
          <a:lstStyle/>
          <a:p>
            <a:pPr marL="9525">
              <a:spcBef>
                <a:spcPts val="960"/>
              </a:spcBef>
            </a:pPr>
            <a:r>
              <a:rPr lang="en-US" sz="1350" b="1" i="1" dirty="0">
                <a:solidFill>
                  <a:srgbClr val="382BE4"/>
                </a:solidFill>
              </a:rPr>
              <a:t>T</a:t>
            </a:r>
            <a:r>
              <a:rPr sz="1350" b="1" i="1" dirty="0">
                <a:solidFill>
                  <a:srgbClr val="382BE4"/>
                </a:solidFill>
              </a:rPr>
              <a:t>iến</a:t>
            </a:r>
            <a:r>
              <a:rPr sz="1350" b="1" i="1" spc="-23" dirty="0">
                <a:solidFill>
                  <a:srgbClr val="382BE4"/>
                </a:solidFill>
              </a:rPr>
              <a:t> </a:t>
            </a:r>
            <a:r>
              <a:rPr sz="1350" b="1" i="1" dirty="0">
                <a:solidFill>
                  <a:srgbClr val="382BE4"/>
                </a:solidFill>
              </a:rPr>
              <a:t>trình</a:t>
            </a:r>
            <a:r>
              <a:rPr sz="1350" b="1" i="1" spc="-23" dirty="0">
                <a:solidFill>
                  <a:srgbClr val="382BE4"/>
                </a:solidFill>
              </a:rPr>
              <a:t> </a:t>
            </a:r>
            <a:r>
              <a:rPr sz="1350" b="1" i="1" dirty="0">
                <a:solidFill>
                  <a:srgbClr val="382BE4"/>
                </a:solidFill>
              </a:rPr>
              <a:t>lạnh</a:t>
            </a:r>
            <a:r>
              <a:rPr sz="1350" b="1" i="1" spc="-19" dirty="0">
                <a:solidFill>
                  <a:srgbClr val="382BE4"/>
                </a:solidFill>
              </a:rPr>
              <a:t> </a:t>
            </a:r>
            <a:r>
              <a:rPr sz="1350" b="1" i="1" spc="-15" dirty="0">
                <a:solidFill>
                  <a:srgbClr val="382BE4"/>
                </a:solidFill>
              </a:rPr>
              <a:t>đông</a:t>
            </a:r>
            <a:endParaRPr sz="1350" dirty="0"/>
          </a:p>
          <a:p>
            <a:pPr marL="9525">
              <a:spcBef>
                <a:spcPts val="889"/>
              </a:spcBef>
            </a:pPr>
            <a:r>
              <a:rPr sz="1350" dirty="0"/>
              <a:t>Trong</a:t>
            </a:r>
            <a:r>
              <a:rPr sz="1350" spc="-60" dirty="0"/>
              <a:t> </a:t>
            </a:r>
            <a:r>
              <a:rPr sz="1350" dirty="0"/>
              <a:t>suốt</a:t>
            </a:r>
            <a:r>
              <a:rPr sz="1350" spc="-19" dirty="0"/>
              <a:t> </a:t>
            </a:r>
            <a:r>
              <a:rPr sz="1350" dirty="0"/>
              <a:t>quá trình</a:t>
            </a:r>
            <a:r>
              <a:rPr sz="1350" spc="-49" dirty="0"/>
              <a:t> </a:t>
            </a:r>
            <a:r>
              <a:rPr sz="1350" dirty="0"/>
              <a:t>lạnh</a:t>
            </a:r>
            <a:r>
              <a:rPr sz="1350" spc="4" dirty="0"/>
              <a:t> </a:t>
            </a:r>
            <a:r>
              <a:rPr sz="1350" spc="-15" dirty="0"/>
              <a:t>đông:</a:t>
            </a:r>
            <a:endParaRPr sz="1350" dirty="0"/>
          </a:p>
        </p:txBody>
      </p:sp>
      <p:sp>
        <p:nvSpPr>
          <p:cNvPr id="5" name="object 5"/>
          <p:cNvSpPr txBox="1"/>
          <p:nvPr/>
        </p:nvSpPr>
        <p:spPr>
          <a:xfrm>
            <a:off x="1072315" y="1875438"/>
            <a:ext cx="3772376" cy="891430"/>
          </a:xfrm>
          <a:prstGeom prst="rect">
            <a:avLst/>
          </a:prstGeom>
        </p:spPr>
        <p:txBody>
          <a:bodyPr vert="horz" wrap="square" lIns="0" tIns="100489" rIns="0" bIns="0" rtlCol="0">
            <a:spAutoFit/>
          </a:bodyPr>
          <a:lstStyle/>
          <a:p>
            <a:pPr marL="116205" indent="-106680">
              <a:spcBef>
                <a:spcPts val="791"/>
              </a:spcBef>
              <a:buChar char="-"/>
              <a:tabLst>
                <a:tab pos="116205" algn="l"/>
              </a:tabLst>
            </a:pPr>
            <a:r>
              <a:rPr sz="1350" dirty="0"/>
              <a:t>Nước</a:t>
            </a:r>
            <a:r>
              <a:rPr sz="1350" spc="-86" dirty="0"/>
              <a:t> </a:t>
            </a:r>
            <a:r>
              <a:rPr sz="1350" dirty="0"/>
              <a:t>dần</a:t>
            </a:r>
            <a:r>
              <a:rPr sz="1350" spc="8" dirty="0"/>
              <a:t> </a:t>
            </a:r>
            <a:r>
              <a:rPr sz="1350" dirty="0"/>
              <a:t>dần</a:t>
            </a:r>
            <a:r>
              <a:rPr sz="1350" spc="8" dirty="0"/>
              <a:t> </a:t>
            </a:r>
            <a:r>
              <a:rPr sz="1350" dirty="0"/>
              <a:t>chuyển</a:t>
            </a:r>
            <a:r>
              <a:rPr sz="1350" spc="4" dirty="0"/>
              <a:t> </a:t>
            </a:r>
            <a:r>
              <a:rPr sz="1350" dirty="0"/>
              <a:t>đổi</a:t>
            </a:r>
            <a:r>
              <a:rPr sz="1350" spc="-41" dirty="0"/>
              <a:t> </a:t>
            </a:r>
            <a:r>
              <a:rPr sz="1350" dirty="0"/>
              <a:t>thành</a:t>
            </a:r>
            <a:r>
              <a:rPr sz="1350" spc="8" dirty="0"/>
              <a:t> </a:t>
            </a:r>
            <a:r>
              <a:rPr sz="1350" dirty="0"/>
              <a:t>nước</a:t>
            </a:r>
            <a:r>
              <a:rPr sz="1350" spc="-26" dirty="0"/>
              <a:t> </a:t>
            </a:r>
            <a:r>
              <a:rPr sz="1350" spc="-19" dirty="0"/>
              <a:t>đá</a:t>
            </a:r>
            <a:endParaRPr sz="1350" dirty="0"/>
          </a:p>
          <a:p>
            <a:pPr marL="125730" indent="-106680">
              <a:spcBef>
                <a:spcPts val="716"/>
              </a:spcBef>
              <a:buChar char="-"/>
              <a:tabLst>
                <a:tab pos="125730" algn="l"/>
              </a:tabLst>
            </a:pPr>
            <a:r>
              <a:rPr sz="1350" dirty="0"/>
              <a:t>Nồng</a:t>
            </a:r>
            <a:r>
              <a:rPr sz="1350" spc="26" dirty="0"/>
              <a:t> </a:t>
            </a:r>
            <a:r>
              <a:rPr sz="1350" dirty="0"/>
              <a:t>độ</a:t>
            </a:r>
            <a:r>
              <a:rPr sz="1350" spc="-26" dirty="0"/>
              <a:t> </a:t>
            </a:r>
            <a:r>
              <a:rPr sz="1350" dirty="0"/>
              <a:t>muối</a:t>
            </a:r>
            <a:r>
              <a:rPr sz="1350" spc="26" dirty="0"/>
              <a:t> </a:t>
            </a:r>
            <a:r>
              <a:rPr sz="1350" dirty="0"/>
              <a:t>hữu</a:t>
            </a:r>
            <a:r>
              <a:rPr sz="1350" spc="-26" dirty="0"/>
              <a:t> </a:t>
            </a:r>
            <a:r>
              <a:rPr sz="1350" dirty="0"/>
              <a:t>cơ</a:t>
            </a:r>
            <a:r>
              <a:rPr sz="1350" spc="-49" dirty="0"/>
              <a:t> </a:t>
            </a:r>
            <a:r>
              <a:rPr sz="1350" dirty="0"/>
              <a:t>và</a:t>
            </a:r>
            <a:r>
              <a:rPr sz="1350" spc="-30" dirty="0"/>
              <a:t> </a:t>
            </a:r>
            <a:r>
              <a:rPr sz="1350" dirty="0"/>
              <a:t>vô</a:t>
            </a:r>
            <a:r>
              <a:rPr sz="1350" spc="-30" dirty="0"/>
              <a:t> </a:t>
            </a:r>
            <a:r>
              <a:rPr sz="1350" dirty="0"/>
              <a:t>cơ hòa</a:t>
            </a:r>
            <a:r>
              <a:rPr sz="1350" spc="-26" dirty="0"/>
              <a:t> </a:t>
            </a:r>
            <a:r>
              <a:rPr sz="1350" dirty="0"/>
              <a:t>tan</a:t>
            </a:r>
            <a:r>
              <a:rPr sz="1350" spc="-26" dirty="0"/>
              <a:t> </a:t>
            </a:r>
            <a:r>
              <a:rPr sz="1350" dirty="0"/>
              <a:t>tăng</a:t>
            </a:r>
            <a:r>
              <a:rPr sz="1350" spc="30" dirty="0"/>
              <a:t> </a:t>
            </a:r>
            <a:r>
              <a:rPr sz="1350" spc="-19" dirty="0"/>
              <a:t>lên</a:t>
            </a:r>
            <a:endParaRPr sz="1350" dirty="0"/>
          </a:p>
          <a:p>
            <a:pPr marL="116205" indent="-106680">
              <a:spcBef>
                <a:spcPts val="551"/>
              </a:spcBef>
              <a:buChar char="-"/>
              <a:tabLst>
                <a:tab pos="116205" algn="l"/>
              </a:tabLst>
            </a:pPr>
            <a:r>
              <a:rPr sz="1350" dirty="0"/>
              <a:t>Điểm</a:t>
            </a:r>
            <a:r>
              <a:rPr sz="1350" spc="-38" dirty="0"/>
              <a:t> </a:t>
            </a:r>
            <a:r>
              <a:rPr sz="1350" dirty="0"/>
              <a:t>lạnh</a:t>
            </a:r>
            <a:r>
              <a:rPr sz="1350" spc="8" dirty="0"/>
              <a:t> </a:t>
            </a:r>
            <a:r>
              <a:rPr sz="1350" dirty="0"/>
              <a:t>đông</a:t>
            </a:r>
            <a:r>
              <a:rPr sz="1350" spc="8" dirty="0"/>
              <a:t> </a:t>
            </a:r>
            <a:r>
              <a:rPr sz="1350" dirty="0"/>
              <a:t>tiếp</a:t>
            </a:r>
            <a:r>
              <a:rPr sz="1350" spc="4" dirty="0"/>
              <a:t> </a:t>
            </a:r>
            <a:r>
              <a:rPr sz="1350" dirty="0"/>
              <a:t>tục</a:t>
            </a:r>
            <a:r>
              <a:rPr sz="1350" spc="-75" dirty="0"/>
              <a:t> </a:t>
            </a:r>
            <a:r>
              <a:rPr sz="1350" dirty="0"/>
              <a:t>hạ</a:t>
            </a:r>
            <a:r>
              <a:rPr sz="1350" spc="8" dirty="0"/>
              <a:t> </a:t>
            </a:r>
            <a:r>
              <a:rPr sz="1350" spc="-15" dirty="0"/>
              <a:t>thấp</a:t>
            </a:r>
            <a:endParaRPr sz="1350" dirty="0"/>
          </a:p>
        </p:txBody>
      </p:sp>
      <p:grpSp>
        <p:nvGrpSpPr>
          <p:cNvPr id="13" name="object 13"/>
          <p:cNvGrpSpPr/>
          <p:nvPr/>
        </p:nvGrpSpPr>
        <p:grpSpPr>
          <a:xfrm>
            <a:off x="4932425" y="1930313"/>
            <a:ext cx="3786664" cy="2606516"/>
            <a:chOff x="3724333" y="3038406"/>
            <a:chExt cx="5048885" cy="3475354"/>
          </a:xfrm>
        </p:grpSpPr>
        <p:pic>
          <p:nvPicPr>
            <p:cNvPr id="14" name="object 14"/>
            <p:cNvPicPr/>
            <p:nvPr/>
          </p:nvPicPr>
          <p:blipFill>
            <a:blip r:embed="rId2" cstate="print"/>
            <a:stretch>
              <a:fillRect/>
            </a:stretch>
          </p:blipFill>
          <p:spPr>
            <a:xfrm>
              <a:off x="3733800" y="3047936"/>
              <a:ext cx="5029200" cy="3456051"/>
            </a:xfrm>
            <a:prstGeom prst="rect">
              <a:avLst/>
            </a:prstGeom>
          </p:spPr>
        </p:pic>
        <p:sp>
          <p:nvSpPr>
            <p:cNvPr id="15" name="object 15"/>
            <p:cNvSpPr/>
            <p:nvPr/>
          </p:nvSpPr>
          <p:spPr>
            <a:xfrm>
              <a:off x="3729101" y="3043174"/>
              <a:ext cx="5038725" cy="3465829"/>
            </a:xfrm>
            <a:custGeom>
              <a:avLst/>
              <a:gdLst/>
              <a:ahLst/>
              <a:cxnLst/>
              <a:rect l="l" t="t" r="r" b="b"/>
              <a:pathLst>
                <a:path w="5038725" h="3465829">
                  <a:moveTo>
                    <a:pt x="0" y="3465576"/>
                  </a:moveTo>
                  <a:lnTo>
                    <a:pt x="5038725" y="3465576"/>
                  </a:lnTo>
                  <a:lnTo>
                    <a:pt x="5038725" y="0"/>
                  </a:lnTo>
                  <a:lnTo>
                    <a:pt x="0" y="0"/>
                  </a:lnTo>
                  <a:lnTo>
                    <a:pt x="0" y="3465576"/>
                  </a:lnTo>
                  <a:close/>
                </a:path>
              </a:pathLst>
            </a:custGeom>
            <a:ln w="9534">
              <a:solidFill>
                <a:srgbClr val="FF9900"/>
              </a:solidFill>
            </a:ln>
          </p:spPr>
          <p:txBody>
            <a:bodyPr wrap="square" lIns="0" tIns="0" rIns="0" bIns="0" rtlCol="0"/>
            <a:lstStyle/>
            <a:p>
              <a:endParaRPr sz="1050"/>
            </a:p>
          </p:txBody>
        </p:sp>
      </p:grpSp>
      <p:sp>
        <p:nvSpPr>
          <p:cNvPr id="16" name="object 16"/>
          <p:cNvSpPr txBox="1"/>
          <p:nvPr/>
        </p:nvSpPr>
        <p:spPr>
          <a:xfrm>
            <a:off x="1034215" y="2882135"/>
            <a:ext cx="2185511" cy="2175596"/>
          </a:xfrm>
          <a:prstGeom prst="rect">
            <a:avLst/>
          </a:prstGeom>
        </p:spPr>
        <p:txBody>
          <a:bodyPr vert="horz" wrap="square" lIns="0" tIns="9525" rIns="0" bIns="0" rtlCol="0">
            <a:spAutoFit/>
          </a:bodyPr>
          <a:lstStyle/>
          <a:p>
            <a:pPr marL="47625">
              <a:spcBef>
                <a:spcPts val="75"/>
              </a:spcBef>
            </a:pPr>
            <a:r>
              <a:rPr sz="1350" dirty="0"/>
              <a:t>-</a:t>
            </a:r>
            <a:r>
              <a:rPr sz="1350" spc="165" dirty="0"/>
              <a:t> </a:t>
            </a:r>
            <a:r>
              <a:rPr sz="1350" dirty="0"/>
              <a:t>Ở</a:t>
            </a:r>
            <a:r>
              <a:rPr sz="1350" spc="139" dirty="0"/>
              <a:t> </a:t>
            </a:r>
            <a:r>
              <a:rPr sz="1350" dirty="0"/>
              <a:t>-1</a:t>
            </a:r>
            <a:r>
              <a:rPr sz="1350" baseline="23148" dirty="0"/>
              <a:t>0</a:t>
            </a:r>
            <a:r>
              <a:rPr sz="1350" dirty="0"/>
              <a:t>C</a:t>
            </a:r>
            <a:r>
              <a:rPr sz="1350" spc="153" dirty="0"/>
              <a:t> </a:t>
            </a:r>
            <a:r>
              <a:rPr sz="1350" dirty="0"/>
              <a:t>đến</a:t>
            </a:r>
            <a:r>
              <a:rPr sz="1350" spc="153" dirty="0"/>
              <a:t> </a:t>
            </a:r>
            <a:r>
              <a:rPr sz="1350" spc="-8" dirty="0"/>
              <a:t>-</a:t>
            </a:r>
            <a:r>
              <a:rPr sz="1350" dirty="0"/>
              <a:t>5</a:t>
            </a:r>
            <a:r>
              <a:rPr sz="1350" baseline="23148" dirty="0"/>
              <a:t>0</a:t>
            </a:r>
            <a:r>
              <a:rPr sz="1350" dirty="0"/>
              <a:t>C</a:t>
            </a:r>
            <a:r>
              <a:rPr sz="1350" spc="150" dirty="0"/>
              <a:t> </a:t>
            </a:r>
            <a:r>
              <a:rPr sz="1350" spc="-8" dirty="0"/>
              <a:t>Khoảng</a:t>
            </a:r>
            <a:endParaRPr sz="1350" dirty="0"/>
          </a:p>
          <a:p>
            <a:pPr marL="47625">
              <a:spcBef>
                <a:spcPts val="15"/>
              </a:spcBef>
            </a:pPr>
            <a:r>
              <a:rPr sz="1350" spc="-15" dirty="0"/>
              <a:t>75-</a:t>
            </a:r>
            <a:r>
              <a:rPr sz="1350" dirty="0"/>
              <a:t>80%</a:t>
            </a:r>
            <a:r>
              <a:rPr sz="1350" spc="8" dirty="0"/>
              <a:t> </a:t>
            </a:r>
            <a:r>
              <a:rPr sz="1350" dirty="0"/>
              <a:t>nước</a:t>
            </a:r>
            <a:r>
              <a:rPr sz="1350" spc="-19" dirty="0"/>
              <a:t> </a:t>
            </a:r>
            <a:r>
              <a:rPr sz="1350" dirty="0"/>
              <a:t>đóng</a:t>
            </a:r>
            <a:r>
              <a:rPr sz="1350" spc="11" dirty="0"/>
              <a:t> </a:t>
            </a:r>
            <a:r>
              <a:rPr sz="1350" spc="-8" dirty="0"/>
              <a:t>băng.</a:t>
            </a:r>
            <a:endParaRPr sz="1350" dirty="0"/>
          </a:p>
          <a:p>
            <a:pPr marL="104775" marR="213360" algn="just">
              <a:lnSpc>
                <a:spcPct val="100899"/>
              </a:lnSpc>
              <a:spcBef>
                <a:spcPts val="1238"/>
              </a:spcBef>
            </a:pPr>
            <a:r>
              <a:rPr sz="1350" dirty="0"/>
              <a:t>Quá</a:t>
            </a:r>
            <a:r>
              <a:rPr sz="1350" spc="-38" dirty="0"/>
              <a:t> </a:t>
            </a:r>
            <a:r>
              <a:rPr sz="1350" dirty="0"/>
              <a:t>trình</a:t>
            </a:r>
            <a:r>
              <a:rPr sz="1350" spc="-34" dirty="0"/>
              <a:t> </a:t>
            </a:r>
            <a:r>
              <a:rPr sz="1350" dirty="0"/>
              <a:t>lạnh</a:t>
            </a:r>
            <a:r>
              <a:rPr sz="1350" spc="15" dirty="0"/>
              <a:t> </a:t>
            </a:r>
            <a:r>
              <a:rPr sz="1350" dirty="0"/>
              <a:t>đông</a:t>
            </a:r>
            <a:r>
              <a:rPr sz="1350" spc="19" dirty="0"/>
              <a:t> </a:t>
            </a:r>
            <a:r>
              <a:rPr sz="1350" spc="-15" dirty="0"/>
              <a:t>trải </a:t>
            </a:r>
            <a:r>
              <a:rPr sz="1350" dirty="0"/>
              <a:t>qua</a:t>
            </a:r>
            <a:r>
              <a:rPr sz="1350" spc="8" dirty="0"/>
              <a:t> </a:t>
            </a:r>
            <a:r>
              <a:rPr sz="1350" dirty="0"/>
              <a:t>3</a:t>
            </a:r>
            <a:r>
              <a:rPr sz="1350" spc="-41" dirty="0"/>
              <a:t> </a:t>
            </a:r>
            <a:r>
              <a:rPr sz="1350" dirty="0"/>
              <a:t>giai</a:t>
            </a:r>
            <a:r>
              <a:rPr sz="1350" spc="8" dirty="0"/>
              <a:t> </a:t>
            </a:r>
            <a:r>
              <a:rPr sz="1350" dirty="0"/>
              <a:t>đoạn</a:t>
            </a:r>
            <a:r>
              <a:rPr sz="1350" spc="11" dirty="0"/>
              <a:t> </a:t>
            </a:r>
            <a:r>
              <a:rPr sz="1350" dirty="0"/>
              <a:t>chủ</a:t>
            </a:r>
            <a:r>
              <a:rPr sz="1350" spc="-41" dirty="0"/>
              <a:t> </a:t>
            </a:r>
            <a:r>
              <a:rPr sz="1350" spc="-15" dirty="0"/>
              <a:t>yếu:</a:t>
            </a:r>
            <a:endParaRPr sz="1350" dirty="0"/>
          </a:p>
          <a:p>
            <a:pPr marL="104775" marR="155734" algn="just">
              <a:lnSpc>
                <a:spcPct val="100800"/>
              </a:lnSpc>
              <a:spcBef>
                <a:spcPts val="1140"/>
              </a:spcBef>
            </a:pPr>
            <a:r>
              <a:rPr sz="1350" dirty="0">
                <a:solidFill>
                  <a:srgbClr val="A40020"/>
                </a:solidFill>
                <a:latin typeface="Arial" panose="020B0604020202020204" pitchFamily="34" charset="0"/>
                <a:cs typeface="Arial" panose="020B0604020202020204" pitchFamily="34" charset="0"/>
              </a:rPr>
              <a:t></a:t>
            </a:r>
            <a:r>
              <a:rPr sz="1350" spc="176" dirty="0">
                <a:solidFill>
                  <a:srgbClr val="A40020"/>
                </a:solidFill>
                <a:latin typeface="Arial" panose="020B0604020202020204" pitchFamily="34" charset="0"/>
                <a:cs typeface="Arial" panose="020B0604020202020204" pitchFamily="34" charset="0"/>
              </a:rPr>
              <a:t> </a:t>
            </a:r>
            <a:r>
              <a:rPr sz="1350" dirty="0"/>
              <a:t>Giai</a:t>
            </a:r>
            <a:r>
              <a:rPr sz="1350" spc="150" dirty="0"/>
              <a:t> </a:t>
            </a:r>
            <a:r>
              <a:rPr sz="1350" dirty="0"/>
              <a:t>đoạn</a:t>
            </a:r>
            <a:r>
              <a:rPr sz="1350" spc="150" dirty="0"/>
              <a:t> </a:t>
            </a:r>
            <a:r>
              <a:rPr sz="1350" dirty="0"/>
              <a:t>1:</a:t>
            </a:r>
            <a:r>
              <a:rPr sz="1350" spc="188" dirty="0"/>
              <a:t> </a:t>
            </a:r>
            <a:r>
              <a:rPr sz="1350" dirty="0"/>
              <a:t>Nhiệt</a:t>
            </a:r>
            <a:r>
              <a:rPr sz="1350" spc="188" dirty="0"/>
              <a:t> </a:t>
            </a:r>
            <a:r>
              <a:rPr sz="1350" spc="-19" dirty="0"/>
              <a:t>độ </a:t>
            </a:r>
            <a:r>
              <a:rPr sz="1350" dirty="0"/>
              <a:t>sản</a:t>
            </a:r>
            <a:r>
              <a:rPr sz="1350" spc="83" dirty="0"/>
              <a:t>  </a:t>
            </a:r>
            <a:r>
              <a:rPr sz="1350" dirty="0"/>
              <a:t>phẩm</a:t>
            </a:r>
            <a:r>
              <a:rPr sz="1350" spc="98" dirty="0"/>
              <a:t>  </a:t>
            </a:r>
            <a:r>
              <a:rPr sz="1350" dirty="0"/>
              <a:t>giảm</a:t>
            </a:r>
            <a:r>
              <a:rPr sz="1350" spc="94" dirty="0"/>
              <a:t>  </a:t>
            </a:r>
            <a:r>
              <a:rPr sz="1350" spc="-15" dirty="0"/>
              <a:t>nhanh </a:t>
            </a:r>
            <a:r>
              <a:rPr sz="1350" dirty="0"/>
              <a:t>đến</a:t>
            </a:r>
            <a:r>
              <a:rPr sz="1350" spc="-8" dirty="0"/>
              <a:t> </a:t>
            </a:r>
            <a:r>
              <a:rPr sz="1350" dirty="0"/>
              <a:t>0</a:t>
            </a:r>
            <a:r>
              <a:rPr sz="1350" baseline="25462" dirty="0"/>
              <a:t>0</a:t>
            </a:r>
            <a:r>
              <a:rPr sz="1350" dirty="0"/>
              <a:t>C,</a:t>
            </a:r>
            <a:r>
              <a:rPr sz="1350" spc="26" dirty="0"/>
              <a:t> </a:t>
            </a:r>
            <a:r>
              <a:rPr sz="1350" dirty="0"/>
              <a:t>dung</a:t>
            </a:r>
            <a:r>
              <a:rPr sz="1350" spc="-8" dirty="0"/>
              <a:t> </a:t>
            </a:r>
            <a:r>
              <a:rPr sz="1350" dirty="0"/>
              <a:t>dịch</a:t>
            </a:r>
            <a:r>
              <a:rPr sz="1350" spc="-4" dirty="0"/>
              <a:t> </a:t>
            </a:r>
            <a:r>
              <a:rPr sz="1350" spc="-15" dirty="0"/>
              <a:t>được </a:t>
            </a:r>
            <a:r>
              <a:rPr sz="1350" dirty="0"/>
              <a:t>làm</a:t>
            </a:r>
            <a:r>
              <a:rPr sz="1350" spc="274" dirty="0"/>
              <a:t> </a:t>
            </a:r>
            <a:r>
              <a:rPr sz="1350" dirty="0"/>
              <a:t>lạnh</a:t>
            </a:r>
            <a:r>
              <a:rPr sz="1350" spc="259" dirty="0"/>
              <a:t> </a:t>
            </a:r>
            <a:r>
              <a:rPr sz="1350" dirty="0"/>
              <a:t>nhanh</a:t>
            </a:r>
            <a:r>
              <a:rPr sz="1350" spc="263" dirty="0"/>
              <a:t> </a:t>
            </a:r>
            <a:r>
              <a:rPr sz="1350" dirty="0"/>
              <a:t>và</a:t>
            </a:r>
            <a:r>
              <a:rPr sz="1350" spc="259" dirty="0"/>
              <a:t> </a:t>
            </a:r>
            <a:r>
              <a:rPr sz="1350" spc="-15" dirty="0"/>
              <a:t>hình </a:t>
            </a:r>
            <a:r>
              <a:rPr sz="1350" dirty="0"/>
              <a:t>thành</a:t>
            </a:r>
            <a:r>
              <a:rPr sz="1350" spc="15" dirty="0"/>
              <a:t> </a:t>
            </a:r>
            <a:r>
              <a:rPr sz="1350" dirty="0"/>
              <a:t>mầm</a:t>
            </a:r>
            <a:r>
              <a:rPr sz="1350" spc="-15" dirty="0"/>
              <a:t> </a:t>
            </a:r>
            <a:r>
              <a:rPr sz="1350" dirty="0"/>
              <a:t>kết</a:t>
            </a:r>
            <a:r>
              <a:rPr sz="1350" spc="-49" dirty="0"/>
              <a:t> </a:t>
            </a:r>
            <a:r>
              <a:rPr sz="1350" spc="-8" dirty="0"/>
              <a:t>tinh.</a:t>
            </a:r>
            <a:endParaRPr sz="1350" dirty="0"/>
          </a:p>
        </p:txBody>
      </p:sp>
      <p:sp>
        <p:nvSpPr>
          <p:cNvPr id="17" name="object 17"/>
          <p:cNvSpPr txBox="1"/>
          <p:nvPr/>
        </p:nvSpPr>
        <p:spPr>
          <a:xfrm>
            <a:off x="7819884" y="5196635"/>
            <a:ext cx="97631" cy="328295"/>
          </a:xfrm>
          <a:prstGeom prst="rect">
            <a:avLst/>
          </a:prstGeom>
        </p:spPr>
        <p:txBody>
          <a:bodyPr vert="horz" wrap="square" lIns="0" tIns="0" rIns="0" bIns="0" rtlCol="0">
            <a:spAutoFit/>
          </a:bodyPr>
          <a:lstStyle/>
          <a:p>
            <a:pPr marL="9525">
              <a:lnSpc>
                <a:spcPts val="1253"/>
              </a:lnSpc>
            </a:pPr>
            <a:r>
              <a:rPr sz="1050" spc="-38" dirty="0"/>
              <a:t>2</a:t>
            </a:r>
            <a:endParaRPr sz="1050"/>
          </a:p>
          <a:p>
            <a:pPr marL="9525">
              <a:spcBef>
                <a:spcPts val="34"/>
              </a:spcBef>
            </a:pPr>
            <a:r>
              <a:rPr sz="1050" spc="-38" dirty="0"/>
              <a:t>0</a:t>
            </a:r>
            <a:endParaRPr sz="1050"/>
          </a:p>
        </p:txBody>
      </p:sp>
      <p:sp>
        <p:nvSpPr>
          <p:cNvPr id="20" name="object 2">
            <a:extLst>
              <a:ext uri="{FF2B5EF4-FFF2-40B4-BE49-F238E27FC236}">
                <a16:creationId xmlns:a16="http://schemas.microsoft.com/office/drawing/2014/main" id="{94B77C6E-CF3B-1B58-68E0-E96DEBEF6461}"/>
              </a:ext>
            </a:extLst>
          </p:cNvPr>
          <p:cNvSpPr txBox="1">
            <a:spLocks noGrp="1"/>
          </p:cNvSpPr>
          <p:nvPr>
            <p:ph type="title" idx="4294967295"/>
          </p:nvPr>
        </p:nvSpPr>
        <p:spPr>
          <a:xfrm>
            <a:off x="653275" y="576677"/>
            <a:ext cx="6172200" cy="475162"/>
          </a:xfrm>
          <a:prstGeom prst="rect">
            <a:avLst/>
          </a:prstGeom>
        </p:spPr>
        <p:txBody>
          <a:bodyPr spcFirstLastPara="1" vert="horz" wrap="square" lIns="0" tIns="183547" rIns="0" bIns="0" rtlCol="0" anchor="ctr" anchorCtr="0">
            <a:spAutoFit/>
          </a:bodyPr>
          <a:lstStyle/>
          <a:p>
            <a:pPr marL="9525">
              <a:spcBef>
                <a:spcPts val="94"/>
              </a:spcBef>
            </a:pPr>
            <a:r>
              <a:rPr sz="2000" b="1" dirty="0" err="1">
                <a:solidFill>
                  <a:schemeClr val="bg2">
                    <a:lumMod val="25000"/>
                  </a:schemeClr>
                </a:solidFill>
                <a:latin typeface="Arial" panose="020B0604020202020204" pitchFamily="34" charset="0"/>
                <a:cs typeface="Arial" panose="020B0604020202020204" pitchFamily="34" charset="0"/>
              </a:rPr>
              <a:t>Kỹ</a:t>
            </a:r>
            <a:r>
              <a:rPr sz="2000" b="1" dirty="0">
                <a:solidFill>
                  <a:schemeClr val="bg2">
                    <a:lumMod val="25000"/>
                  </a:schemeClr>
                </a:solidFill>
                <a:latin typeface="Arial" panose="020B0604020202020204" pitchFamily="34" charset="0"/>
                <a:cs typeface="Arial" panose="020B0604020202020204" pitchFamily="34" charset="0"/>
              </a:rPr>
              <a:t> thuật lạnh đông thuỷ sản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058227" y="1189325"/>
            <a:ext cx="6216015" cy="1721882"/>
          </a:xfrm>
          <a:prstGeom prst="rect">
            <a:avLst/>
          </a:prstGeom>
        </p:spPr>
        <p:txBody>
          <a:bodyPr vert="horz" wrap="square" lIns="0" tIns="9525" rIns="0" bIns="0" rtlCol="0">
            <a:spAutoFit/>
          </a:bodyPr>
          <a:lstStyle/>
          <a:p>
            <a:pPr marL="9525">
              <a:spcBef>
                <a:spcPts val="1084"/>
              </a:spcBef>
            </a:pPr>
            <a:r>
              <a:rPr sz="1350" dirty="0">
                <a:solidFill>
                  <a:srgbClr val="A40020"/>
                </a:solidFill>
                <a:latin typeface="Arial" panose="020B0604020202020204" pitchFamily="34" charset="0"/>
                <a:cs typeface="Arial" panose="020B0604020202020204" pitchFamily="34" charset="0"/>
              </a:rPr>
              <a:t></a:t>
            </a:r>
            <a:r>
              <a:rPr sz="1350" spc="-19" dirty="0">
                <a:solidFill>
                  <a:srgbClr val="A40020"/>
                </a:solidFill>
                <a:latin typeface="Arial" panose="020B0604020202020204" pitchFamily="34" charset="0"/>
                <a:cs typeface="Arial" panose="020B0604020202020204" pitchFamily="34" charset="0"/>
              </a:rPr>
              <a:t> </a:t>
            </a:r>
            <a:r>
              <a:rPr sz="1350" dirty="0"/>
              <a:t>Giai</a:t>
            </a:r>
            <a:r>
              <a:rPr sz="1350" spc="-49" dirty="0"/>
              <a:t> </a:t>
            </a:r>
            <a:r>
              <a:rPr sz="1350" dirty="0"/>
              <a:t>đoạn</a:t>
            </a:r>
            <a:r>
              <a:rPr sz="1350" spc="4" dirty="0"/>
              <a:t> </a:t>
            </a:r>
            <a:r>
              <a:rPr sz="1350" dirty="0"/>
              <a:t>2:</a:t>
            </a:r>
            <a:r>
              <a:rPr sz="1350" spc="-19" dirty="0"/>
              <a:t> </a:t>
            </a:r>
            <a:r>
              <a:rPr sz="1350" dirty="0"/>
              <a:t>(giai</a:t>
            </a:r>
            <a:r>
              <a:rPr sz="1350" spc="4" dirty="0"/>
              <a:t> </a:t>
            </a:r>
            <a:r>
              <a:rPr sz="1350" dirty="0"/>
              <a:t>đoạn</a:t>
            </a:r>
            <a:r>
              <a:rPr sz="1350" spc="4" dirty="0"/>
              <a:t> </a:t>
            </a:r>
            <a:r>
              <a:rPr sz="1350" dirty="0"/>
              <a:t>ngưng</a:t>
            </a:r>
            <a:r>
              <a:rPr sz="1350" spc="4" dirty="0"/>
              <a:t> </a:t>
            </a:r>
            <a:r>
              <a:rPr sz="1350" spc="-8" dirty="0"/>
              <a:t>nhiệt)</a:t>
            </a:r>
            <a:endParaRPr sz="1350" dirty="0"/>
          </a:p>
          <a:p>
            <a:pPr marL="45244" marR="3810" indent="106680">
              <a:lnSpc>
                <a:spcPct val="100899"/>
              </a:lnSpc>
              <a:spcBef>
                <a:spcPts val="435"/>
              </a:spcBef>
              <a:buChar char="-"/>
              <a:tabLst>
                <a:tab pos="151924" algn="l"/>
              </a:tabLst>
            </a:pPr>
            <a:r>
              <a:rPr sz="1350" dirty="0"/>
              <a:t>Một</a:t>
            </a:r>
            <a:r>
              <a:rPr sz="1350" spc="-64" dirty="0"/>
              <a:t> </a:t>
            </a:r>
            <a:r>
              <a:rPr sz="1350" dirty="0"/>
              <a:t>lượng</a:t>
            </a:r>
            <a:r>
              <a:rPr sz="1350" spc="11" dirty="0"/>
              <a:t> </a:t>
            </a:r>
            <a:r>
              <a:rPr sz="1350" dirty="0"/>
              <a:t>lớn</a:t>
            </a:r>
            <a:r>
              <a:rPr sz="1350" spc="-38" dirty="0"/>
              <a:t> </a:t>
            </a:r>
            <a:r>
              <a:rPr sz="1350" dirty="0"/>
              <a:t>nhiệt</a:t>
            </a:r>
            <a:r>
              <a:rPr sz="1350" spc="-8" dirty="0"/>
              <a:t> </a:t>
            </a:r>
            <a:r>
              <a:rPr sz="1350" dirty="0"/>
              <a:t>đựơc</a:t>
            </a:r>
            <a:r>
              <a:rPr sz="1350" spc="-23" dirty="0"/>
              <a:t> </a:t>
            </a:r>
            <a:r>
              <a:rPr sz="1350" dirty="0"/>
              <a:t>tách</a:t>
            </a:r>
            <a:r>
              <a:rPr sz="1350" spc="-41" dirty="0"/>
              <a:t> </a:t>
            </a:r>
            <a:r>
              <a:rPr sz="1350" dirty="0"/>
              <a:t>ra</a:t>
            </a:r>
            <a:r>
              <a:rPr sz="1350" spc="-38" dirty="0"/>
              <a:t> </a:t>
            </a:r>
            <a:r>
              <a:rPr sz="1350" dirty="0"/>
              <a:t>để</a:t>
            </a:r>
            <a:r>
              <a:rPr sz="1350" spc="-38" dirty="0"/>
              <a:t> </a:t>
            </a:r>
            <a:r>
              <a:rPr sz="1350" dirty="0"/>
              <a:t>chuyển</a:t>
            </a:r>
            <a:r>
              <a:rPr sz="1350" spc="15" dirty="0"/>
              <a:t> </a:t>
            </a:r>
            <a:r>
              <a:rPr sz="1350" dirty="0"/>
              <a:t>phần</a:t>
            </a:r>
            <a:r>
              <a:rPr sz="1350" spc="11" dirty="0"/>
              <a:t> </a:t>
            </a:r>
            <a:r>
              <a:rPr sz="1350" dirty="0"/>
              <a:t>lớn</a:t>
            </a:r>
            <a:r>
              <a:rPr sz="1350" spc="-38" dirty="0"/>
              <a:t> </a:t>
            </a:r>
            <a:r>
              <a:rPr sz="1350" dirty="0"/>
              <a:t>nước</a:t>
            </a:r>
            <a:r>
              <a:rPr sz="1350" spc="-23" dirty="0"/>
              <a:t> </a:t>
            </a:r>
            <a:r>
              <a:rPr sz="1350" dirty="0"/>
              <a:t>liên</a:t>
            </a:r>
            <a:r>
              <a:rPr sz="1350" spc="15" dirty="0"/>
              <a:t> </a:t>
            </a:r>
            <a:r>
              <a:rPr sz="1350" dirty="0"/>
              <a:t>kết</a:t>
            </a:r>
            <a:r>
              <a:rPr sz="1350" spc="-8" dirty="0"/>
              <a:t> </a:t>
            </a:r>
            <a:r>
              <a:rPr sz="1350" dirty="0"/>
              <a:t>thành</a:t>
            </a:r>
            <a:r>
              <a:rPr sz="1350" spc="-38" dirty="0"/>
              <a:t> </a:t>
            </a:r>
            <a:r>
              <a:rPr sz="1350" spc="-15" dirty="0"/>
              <a:t>nước </a:t>
            </a:r>
            <a:r>
              <a:rPr sz="1350" spc="-19" dirty="0"/>
              <a:t>đá.</a:t>
            </a:r>
            <a:endParaRPr sz="1350" dirty="0"/>
          </a:p>
          <a:p>
            <a:pPr marL="156686" indent="-106680">
              <a:spcBef>
                <a:spcPts val="986"/>
              </a:spcBef>
              <a:buChar char="-"/>
              <a:tabLst>
                <a:tab pos="156686" algn="l"/>
              </a:tabLst>
            </a:pPr>
            <a:r>
              <a:rPr sz="1350" dirty="0"/>
              <a:t>Sự</a:t>
            </a:r>
            <a:r>
              <a:rPr sz="1350" spc="-86" dirty="0"/>
              <a:t> </a:t>
            </a:r>
            <a:r>
              <a:rPr sz="1350" dirty="0"/>
              <a:t>thay</a:t>
            </a:r>
            <a:r>
              <a:rPr sz="1350" spc="-19" dirty="0"/>
              <a:t> </a:t>
            </a:r>
            <a:r>
              <a:rPr sz="1350" dirty="0"/>
              <a:t>đổi</a:t>
            </a:r>
            <a:r>
              <a:rPr sz="1350" spc="15" dirty="0"/>
              <a:t> </a:t>
            </a:r>
            <a:r>
              <a:rPr sz="1350" dirty="0"/>
              <a:t>nhiệt</a:t>
            </a:r>
            <a:r>
              <a:rPr sz="1350" spc="45" dirty="0"/>
              <a:t> </a:t>
            </a:r>
            <a:r>
              <a:rPr sz="1350" dirty="0"/>
              <a:t>độ</a:t>
            </a:r>
            <a:r>
              <a:rPr sz="1350" spc="-38" dirty="0"/>
              <a:t> </a:t>
            </a:r>
            <a:r>
              <a:rPr sz="1350" dirty="0"/>
              <a:t>rất</a:t>
            </a:r>
            <a:r>
              <a:rPr sz="1350" spc="-4" dirty="0"/>
              <a:t> </a:t>
            </a:r>
            <a:r>
              <a:rPr sz="1350" spc="-19" dirty="0"/>
              <a:t>ít.</a:t>
            </a:r>
            <a:endParaRPr sz="1350" dirty="0"/>
          </a:p>
          <a:p>
            <a:pPr marL="151924" indent="-106680">
              <a:spcBef>
                <a:spcPts val="1170"/>
              </a:spcBef>
              <a:buChar char="-"/>
              <a:tabLst>
                <a:tab pos="151924" algn="l"/>
              </a:tabLst>
            </a:pPr>
            <a:r>
              <a:rPr sz="1350" dirty="0"/>
              <a:t>Các</a:t>
            </a:r>
            <a:r>
              <a:rPr sz="1350" spc="-15" dirty="0"/>
              <a:t> </a:t>
            </a:r>
            <a:r>
              <a:rPr sz="1350" dirty="0"/>
              <a:t>tinh</a:t>
            </a:r>
            <a:r>
              <a:rPr sz="1350" spc="-23" dirty="0"/>
              <a:t> </a:t>
            </a:r>
            <a:r>
              <a:rPr sz="1350" dirty="0"/>
              <a:t>thể</a:t>
            </a:r>
            <a:r>
              <a:rPr sz="1350" spc="-23" dirty="0"/>
              <a:t> </a:t>
            </a:r>
            <a:r>
              <a:rPr sz="1350" dirty="0"/>
              <a:t>đá</a:t>
            </a:r>
            <a:r>
              <a:rPr sz="1350" spc="30" dirty="0"/>
              <a:t> </a:t>
            </a:r>
            <a:r>
              <a:rPr sz="1350" dirty="0"/>
              <a:t>hình</a:t>
            </a:r>
            <a:r>
              <a:rPr sz="1350" spc="-23" dirty="0"/>
              <a:t> </a:t>
            </a:r>
            <a:r>
              <a:rPr sz="1350" dirty="0"/>
              <a:t>thành</a:t>
            </a:r>
            <a:r>
              <a:rPr sz="1350" spc="30" dirty="0"/>
              <a:t> </a:t>
            </a:r>
            <a:r>
              <a:rPr sz="1350" dirty="0"/>
              <a:t>và</a:t>
            </a:r>
            <a:r>
              <a:rPr sz="1350" spc="-26" dirty="0"/>
              <a:t> </a:t>
            </a:r>
            <a:r>
              <a:rPr sz="1350" dirty="0"/>
              <a:t>có</a:t>
            </a:r>
            <a:r>
              <a:rPr sz="1350" spc="-30" dirty="0"/>
              <a:t> </a:t>
            </a:r>
            <a:r>
              <a:rPr sz="1350" dirty="0"/>
              <a:t>kích</a:t>
            </a:r>
            <a:r>
              <a:rPr sz="1350" spc="-75" dirty="0"/>
              <a:t> </a:t>
            </a:r>
            <a:r>
              <a:rPr sz="1350" dirty="0"/>
              <a:t>thước</a:t>
            </a:r>
            <a:r>
              <a:rPr sz="1350" spc="-4" dirty="0"/>
              <a:t> </a:t>
            </a:r>
            <a:r>
              <a:rPr sz="1350" dirty="0"/>
              <a:t>tăng</a:t>
            </a:r>
            <a:r>
              <a:rPr sz="1350" spc="-23" dirty="0"/>
              <a:t> </a:t>
            </a:r>
            <a:r>
              <a:rPr sz="1350" spc="-15" dirty="0"/>
              <a:t>dần.</a:t>
            </a:r>
            <a:endParaRPr sz="1350" dirty="0"/>
          </a:p>
          <a:p>
            <a:pPr marL="151924" indent="-106680">
              <a:spcBef>
                <a:spcPts val="998"/>
              </a:spcBef>
              <a:buChar char="-"/>
              <a:tabLst>
                <a:tab pos="151924" algn="l"/>
              </a:tabLst>
            </a:pPr>
            <a:r>
              <a:rPr sz="1350" dirty="0"/>
              <a:t>Có</a:t>
            </a:r>
            <a:r>
              <a:rPr sz="1350" spc="-49" dirty="0"/>
              <a:t> </a:t>
            </a:r>
            <a:r>
              <a:rPr sz="1350" dirty="0"/>
              <a:t>khoảng</a:t>
            </a:r>
            <a:r>
              <a:rPr sz="1350" spc="15" dirty="0"/>
              <a:t> </a:t>
            </a:r>
            <a:r>
              <a:rPr sz="1350" dirty="0"/>
              <a:t>¾</a:t>
            </a:r>
            <a:r>
              <a:rPr sz="1350" spc="-26" dirty="0"/>
              <a:t> </a:t>
            </a:r>
            <a:r>
              <a:rPr sz="1350" dirty="0"/>
              <a:t>nước</a:t>
            </a:r>
            <a:r>
              <a:rPr sz="1350" spc="-23" dirty="0"/>
              <a:t> </a:t>
            </a:r>
            <a:r>
              <a:rPr sz="1350" dirty="0"/>
              <a:t>trong</a:t>
            </a:r>
            <a:r>
              <a:rPr sz="1350" spc="-38" dirty="0"/>
              <a:t> </a:t>
            </a:r>
            <a:r>
              <a:rPr sz="1350" dirty="0"/>
              <a:t>thuỷ</a:t>
            </a:r>
            <a:r>
              <a:rPr sz="1350" spc="-23" dirty="0"/>
              <a:t> </a:t>
            </a:r>
            <a:r>
              <a:rPr sz="1350" dirty="0"/>
              <a:t>sản</a:t>
            </a:r>
            <a:r>
              <a:rPr sz="1350" spc="-38" dirty="0"/>
              <a:t> </a:t>
            </a:r>
            <a:r>
              <a:rPr sz="1350" dirty="0"/>
              <a:t>chuyển</a:t>
            </a:r>
            <a:r>
              <a:rPr sz="1350" spc="11" dirty="0"/>
              <a:t> </a:t>
            </a:r>
            <a:r>
              <a:rPr sz="1350" dirty="0"/>
              <a:t>thành</a:t>
            </a:r>
            <a:r>
              <a:rPr sz="1350" spc="11" dirty="0"/>
              <a:t> </a:t>
            </a:r>
            <a:r>
              <a:rPr sz="1350" dirty="0"/>
              <a:t>nước</a:t>
            </a:r>
            <a:r>
              <a:rPr sz="1350" spc="-19" dirty="0"/>
              <a:t> đá.</a:t>
            </a:r>
            <a:endParaRPr sz="1350" dirty="0"/>
          </a:p>
        </p:txBody>
      </p:sp>
      <p:sp>
        <p:nvSpPr>
          <p:cNvPr id="11" name="object 11"/>
          <p:cNvSpPr txBox="1"/>
          <p:nvPr/>
        </p:nvSpPr>
        <p:spPr>
          <a:xfrm>
            <a:off x="1058227" y="3071057"/>
            <a:ext cx="3479483" cy="1276632"/>
          </a:xfrm>
          <a:prstGeom prst="rect">
            <a:avLst/>
          </a:prstGeom>
        </p:spPr>
        <p:txBody>
          <a:bodyPr vert="horz" wrap="square" lIns="0" tIns="9525" rIns="0" bIns="0" rtlCol="0">
            <a:spAutoFit/>
          </a:bodyPr>
          <a:lstStyle/>
          <a:p>
            <a:pPr marL="9525">
              <a:spcBef>
                <a:spcPts val="75"/>
              </a:spcBef>
            </a:pPr>
            <a:r>
              <a:rPr sz="1350" dirty="0">
                <a:solidFill>
                  <a:srgbClr val="A40020"/>
                </a:solidFill>
                <a:latin typeface="Arial" panose="020B0604020202020204" pitchFamily="34" charset="0"/>
                <a:cs typeface="Arial" panose="020B0604020202020204" pitchFamily="34" charset="0"/>
              </a:rPr>
              <a:t> </a:t>
            </a:r>
            <a:r>
              <a:rPr sz="1350" dirty="0"/>
              <a:t>Giai</a:t>
            </a:r>
            <a:r>
              <a:rPr sz="1350" spc="-34" dirty="0"/>
              <a:t> </a:t>
            </a:r>
            <a:r>
              <a:rPr sz="1350" dirty="0"/>
              <a:t>đoạn</a:t>
            </a:r>
            <a:r>
              <a:rPr sz="1350" spc="19" dirty="0"/>
              <a:t> </a:t>
            </a:r>
            <a:r>
              <a:rPr sz="1350" spc="-19" dirty="0"/>
              <a:t>3:</a:t>
            </a:r>
            <a:endParaRPr sz="1350" dirty="0"/>
          </a:p>
          <a:p>
            <a:pPr marL="151924" indent="-106680">
              <a:spcBef>
                <a:spcPts val="1088"/>
              </a:spcBef>
              <a:buChar char="-"/>
              <a:tabLst>
                <a:tab pos="151924" algn="l"/>
              </a:tabLst>
            </a:pPr>
            <a:r>
              <a:rPr sz="1350" dirty="0"/>
              <a:t>Nhiệt</a:t>
            </a:r>
            <a:r>
              <a:rPr sz="1350" spc="-11" dirty="0"/>
              <a:t> </a:t>
            </a:r>
            <a:r>
              <a:rPr sz="1350" dirty="0"/>
              <a:t>độ</a:t>
            </a:r>
            <a:r>
              <a:rPr sz="1350" spc="8" dirty="0"/>
              <a:t> </a:t>
            </a:r>
            <a:r>
              <a:rPr sz="1350" dirty="0"/>
              <a:t>sản</a:t>
            </a:r>
            <a:r>
              <a:rPr sz="1350" spc="-41" dirty="0"/>
              <a:t> </a:t>
            </a:r>
            <a:r>
              <a:rPr sz="1350" dirty="0"/>
              <a:t>phẩm</a:t>
            </a:r>
            <a:r>
              <a:rPr sz="1350" spc="26" dirty="0"/>
              <a:t> </a:t>
            </a:r>
            <a:r>
              <a:rPr sz="1350" dirty="0"/>
              <a:t>tiếp</a:t>
            </a:r>
            <a:r>
              <a:rPr sz="1350" spc="-41" dirty="0"/>
              <a:t> </a:t>
            </a:r>
            <a:r>
              <a:rPr sz="1350" dirty="0"/>
              <a:t>tục</a:t>
            </a:r>
            <a:r>
              <a:rPr sz="1350" spc="-23" dirty="0"/>
              <a:t> </a:t>
            </a:r>
            <a:r>
              <a:rPr sz="1350" spc="-15" dirty="0"/>
              <a:t>giảm.</a:t>
            </a:r>
            <a:endParaRPr sz="1350" dirty="0"/>
          </a:p>
          <a:p>
            <a:pPr marL="151924" indent="-106680">
              <a:spcBef>
                <a:spcPts val="1166"/>
              </a:spcBef>
              <a:buChar char="-"/>
              <a:tabLst>
                <a:tab pos="151924" algn="l"/>
              </a:tabLst>
            </a:pPr>
            <a:r>
              <a:rPr sz="1350" dirty="0"/>
              <a:t>Một</a:t>
            </a:r>
            <a:r>
              <a:rPr sz="1350" spc="-60" dirty="0"/>
              <a:t> </a:t>
            </a:r>
            <a:r>
              <a:rPr sz="1350" dirty="0"/>
              <a:t>lượng</a:t>
            </a:r>
            <a:r>
              <a:rPr sz="1350" spc="11" dirty="0"/>
              <a:t> </a:t>
            </a:r>
            <a:r>
              <a:rPr sz="1350" dirty="0"/>
              <a:t>nhỏ</a:t>
            </a:r>
            <a:r>
              <a:rPr sz="1350" spc="-41" dirty="0"/>
              <a:t> </a:t>
            </a:r>
            <a:r>
              <a:rPr sz="1350" dirty="0"/>
              <a:t>nhiệt</a:t>
            </a:r>
            <a:r>
              <a:rPr sz="1350" spc="45" dirty="0"/>
              <a:t> </a:t>
            </a:r>
            <a:r>
              <a:rPr sz="1350" dirty="0"/>
              <a:t>được</a:t>
            </a:r>
            <a:r>
              <a:rPr sz="1350" spc="-23" dirty="0"/>
              <a:t> </a:t>
            </a:r>
            <a:r>
              <a:rPr sz="1350" dirty="0"/>
              <a:t>tách</a:t>
            </a:r>
            <a:r>
              <a:rPr sz="1350" spc="-41" dirty="0"/>
              <a:t> </a:t>
            </a:r>
            <a:r>
              <a:rPr sz="1350" spc="-19" dirty="0"/>
              <a:t>ra.</a:t>
            </a:r>
            <a:endParaRPr sz="1350" dirty="0"/>
          </a:p>
          <a:p>
            <a:pPr marL="151924" indent="-106680">
              <a:spcBef>
                <a:spcPts val="1084"/>
              </a:spcBef>
              <a:buChar char="-"/>
              <a:tabLst>
                <a:tab pos="151924" algn="l"/>
              </a:tabLst>
            </a:pPr>
            <a:r>
              <a:rPr sz="1350" dirty="0"/>
              <a:t>Một</a:t>
            </a:r>
            <a:r>
              <a:rPr sz="1350" spc="-56" dirty="0"/>
              <a:t> </a:t>
            </a:r>
            <a:r>
              <a:rPr sz="1350" dirty="0"/>
              <a:t>lượng</a:t>
            </a:r>
            <a:r>
              <a:rPr sz="1350" spc="23" dirty="0"/>
              <a:t> </a:t>
            </a:r>
            <a:r>
              <a:rPr sz="1350" dirty="0"/>
              <a:t>nhỏ</a:t>
            </a:r>
            <a:r>
              <a:rPr sz="1350" spc="-34" dirty="0"/>
              <a:t> </a:t>
            </a:r>
            <a:r>
              <a:rPr sz="1350" dirty="0"/>
              <a:t>tinh</a:t>
            </a:r>
            <a:r>
              <a:rPr sz="1350" spc="23" dirty="0"/>
              <a:t> </a:t>
            </a:r>
            <a:r>
              <a:rPr sz="1350" dirty="0"/>
              <a:t>thể</a:t>
            </a:r>
            <a:r>
              <a:rPr sz="1350" spc="-30" dirty="0"/>
              <a:t> </a:t>
            </a:r>
            <a:r>
              <a:rPr sz="1350" dirty="0"/>
              <a:t>đá</a:t>
            </a:r>
            <a:r>
              <a:rPr sz="1350" spc="-30" dirty="0"/>
              <a:t> </a:t>
            </a:r>
            <a:r>
              <a:rPr sz="1350" dirty="0"/>
              <a:t>được</a:t>
            </a:r>
            <a:r>
              <a:rPr sz="1350" spc="-11" dirty="0"/>
              <a:t> </a:t>
            </a:r>
            <a:r>
              <a:rPr sz="1350" dirty="0"/>
              <a:t>hình</a:t>
            </a:r>
            <a:r>
              <a:rPr sz="1350" spc="-30" dirty="0"/>
              <a:t> </a:t>
            </a:r>
            <a:r>
              <a:rPr sz="1350" spc="-8" dirty="0"/>
              <a:t>thành.</a:t>
            </a:r>
            <a:endParaRPr sz="1350" dirty="0"/>
          </a:p>
        </p:txBody>
      </p:sp>
      <p:sp>
        <p:nvSpPr>
          <p:cNvPr id="22" name="object 22"/>
          <p:cNvSpPr txBox="1"/>
          <p:nvPr/>
        </p:nvSpPr>
        <p:spPr>
          <a:xfrm>
            <a:off x="7659529" y="4708943"/>
            <a:ext cx="176213" cy="328295"/>
          </a:xfrm>
          <a:prstGeom prst="rect">
            <a:avLst/>
          </a:prstGeom>
        </p:spPr>
        <p:txBody>
          <a:bodyPr vert="horz" wrap="square" lIns="0" tIns="0" rIns="0" bIns="0" rtlCol="0">
            <a:spAutoFit/>
          </a:bodyPr>
          <a:lstStyle/>
          <a:p>
            <a:pPr marR="3810" algn="r">
              <a:lnSpc>
                <a:spcPts val="1253"/>
              </a:lnSpc>
            </a:pPr>
            <a:r>
              <a:rPr sz="1050" spc="-19" dirty="0"/>
              <a:t>12</a:t>
            </a:r>
            <a:endParaRPr sz="1050"/>
          </a:p>
          <a:p>
            <a:pPr marR="6191" algn="r">
              <a:spcBef>
                <a:spcPts val="34"/>
              </a:spcBef>
            </a:pPr>
            <a:r>
              <a:rPr sz="1050" spc="-38" dirty="0"/>
              <a:t>1</a:t>
            </a:r>
            <a:endParaRPr sz="1050"/>
          </a:p>
        </p:txBody>
      </p:sp>
      <p:sp>
        <p:nvSpPr>
          <p:cNvPr id="25" name="object 2">
            <a:extLst>
              <a:ext uri="{FF2B5EF4-FFF2-40B4-BE49-F238E27FC236}">
                <a16:creationId xmlns:a16="http://schemas.microsoft.com/office/drawing/2014/main" id="{BAB437E9-87D1-6E69-FEF6-B4D6E683A0C4}"/>
              </a:ext>
            </a:extLst>
          </p:cNvPr>
          <p:cNvSpPr txBox="1">
            <a:spLocks noGrp="1"/>
          </p:cNvSpPr>
          <p:nvPr>
            <p:ph type="title" idx="4294967295"/>
          </p:nvPr>
        </p:nvSpPr>
        <p:spPr>
          <a:xfrm>
            <a:off x="661639" y="588450"/>
            <a:ext cx="6172200" cy="475162"/>
          </a:xfrm>
          <a:prstGeom prst="rect">
            <a:avLst/>
          </a:prstGeom>
        </p:spPr>
        <p:txBody>
          <a:bodyPr spcFirstLastPara="1" vert="horz" wrap="square" lIns="0" tIns="183547" rIns="0" bIns="0" rtlCol="0" anchor="ctr" anchorCtr="0">
            <a:spAutoFit/>
          </a:bodyPr>
          <a:lstStyle/>
          <a:p>
            <a:pPr marL="9525">
              <a:spcBef>
                <a:spcPts val="94"/>
              </a:spcBef>
            </a:pPr>
            <a:r>
              <a:rPr sz="2000" b="1" dirty="0" err="1">
                <a:solidFill>
                  <a:schemeClr val="bg2">
                    <a:lumMod val="25000"/>
                  </a:schemeClr>
                </a:solidFill>
                <a:latin typeface="Arial" panose="020B0604020202020204" pitchFamily="34" charset="0"/>
                <a:cs typeface="Arial" panose="020B0604020202020204" pitchFamily="34" charset="0"/>
              </a:rPr>
              <a:t>Kỹ</a:t>
            </a:r>
            <a:r>
              <a:rPr sz="2000" b="1" dirty="0">
                <a:solidFill>
                  <a:schemeClr val="bg2">
                    <a:lumMod val="25000"/>
                  </a:schemeClr>
                </a:solidFill>
                <a:latin typeface="Arial" panose="020B0604020202020204" pitchFamily="34" charset="0"/>
                <a:cs typeface="Arial" panose="020B0604020202020204" pitchFamily="34" charset="0"/>
              </a:rPr>
              <a:t> thuật lạnh đông thuỷ sản</a:t>
            </a:r>
          </a:p>
        </p:txBody>
      </p:sp>
    </p:spTree>
  </p:cSld>
  <p:clrMapOvr>
    <a:masterClrMapping/>
  </p:clrMapOvr>
</p:sld>
</file>

<file path=ppt/theme/theme1.xml><?xml version="1.0" encoding="utf-8"?>
<a:theme xmlns:a="http://schemas.openxmlformats.org/drawingml/2006/main" name="Terra">
  <a:themeElements>
    <a:clrScheme name="Custom 3">
      <a:dk1>
        <a:srgbClr val="000000"/>
      </a:dk1>
      <a:lt1>
        <a:srgbClr val="FFFFFF"/>
      </a:lt1>
      <a:dk2>
        <a:srgbClr val="718DB2"/>
      </a:dk2>
      <a:lt2>
        <a:srgbClr val="FEFFFF"/>
      </a:lt2>
      <a:accent1>
        <a:srgbClr val="5E5E5E"/>
      </a:accent1>
      <a:accent2>
        <a:srgbClr val="E7E6E6"/>
      </a:accent2>
      <a:accent3>
        <a:srgbClr val="D7CDC8"/>
      </a:accent3>
      <a:accent4>
        <a:srgbClr val="AFA5A0"/>
      </a:accent4>
      <a:accent5>
        <a:srgbClr val="918787"/>
      </a:accent5>
      <a:accent6>
        <a:srgbClr val="556969"/>
      </a:accent6>
      <a:hlink>
        <a:srgbClr val="3758C1"/>
      </a:hlink>
      <a:folHlink>
        <a:srgbClr val="00539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
  <TotalTime>12533</TotalTime>
  <Words>3148</Words>
  <Application>Microsoft Office PowerPoint</Application>
  <PresentationFormat>On-screen Show (16:9)</PresentationFormat>
  <Paragraphs>353</Paragraphs>
  <Slides>29</Slides>
  <Notes>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29</vt:i4>
      </vt:variant>
    </vt:vector>
  </HeadingPairs>
  <TitlesOfParts>
    <vt:vector size="32" baseType="lpstr">
      <vt:lpstr>Calibri</vt:lpstr>
      <vt:lpstr>Arial</vt:lpstr>
      <vt:lpstr>Terra</vt:lpstr>
      <vt:lpstr>PowerPoint Presentation</vt:lpstr>
      <vt:lpstr>NỘI DUNG</vt:lpstr>
      <vt:lpstr>PowerPoint Presentation</vt:lpstr>
      <vt:lpstr>Thành phần hóa học của cơ thịt trong các loài cá béo và cá gầy (%)</vt:lpstr>
      <vt:lpstr>SỰ BIẾN ĐỔI CƠ BẮP THỊT</vt:lpstr>
      <vt:lpstr>Biến đổi của thủy sản sau khi chết</vt:lpstr>
      <vt:lpstr>Kỹ thuật lạnh đông thuỷ sản</vt:lpstr>
      <vt:lpstr>Kỹ thuật lạnh đông thuỷ sản</vt:lpstr>
      <vt:lpstr>Kỹ thuật lạnh đông thuỷ sản</vt:lpstr>
      <vt:lpstr>XỬ LÝ &amp; SƠ CHẾ</vt:lpstr>
      <vt:lpstr>Kỹ thuật áp suất cao (HPP) trong chế biến và bảo quản thủy sản</vt:lpstr>
      <vt:lpstr>Kỹ thuật áp suất cao (HPP) trong chế biến và bảo quản thủy sản</vt:lpstr>
      <vt:lpstr>Kỹ thuật áp suất cao (HPP) trong chế biến và bảo quản thủy sản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Hấp</vt:lpstr>
      <vt:lpstr>Quy trình chế biến tôm</vt:lpstr>
      <vt:lpstr>Quy trình chế biến cá thịt trắng</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 KHÓA RỒI</dc:creator>
  <cp:lastModifiedBy>Nguyen Thi Thuy Huong</cp:lastModifiedBy>
  <cp:revision>113</cp:revision>
  <dcterms:modified xsi:type="dcterms:W3CDTF">2025-09-30T07:30:08Z</dcterms:modified>
</cp:coreProperties>
</file>